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1" r:id="rId4"/>
    <p:sldMasterId id="2147483722" r:id="rId5"/>
    <p:sldMasterId id="2147483723" r:id="rId6"/>
    <p:sldMasterId id="2147483724" r:id="rId7"/>
    <p:sldMasterId id="2147483725" r:id="rId8"/>
    <p:sldMasterId id="214748372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Lst>
  <p:sldSz cy="5143500" cx="9144000"/>
  <p:notesSz cx="6858000" cy="9144000"/>
  <p:embeddedFontLst>
    <p:embeddedFont>
      <p:font typeface="Corbel"/>
      <p:regular r:id="rId190"/>
      <p:bold r:id="rId191"/>
      <p:italic r:id="rId192"/>
      <p:boldItalic r:id="rId1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190" Type="http://schemas.openxmlformats.org/officeDocument/2006/relationships/font" Target="fonts/Corbel-regular.fntdata"/><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193" Type="http://schemas.openxmlformats.org/officeDocument/2006/relationships/font" Target="fonts/Corbel-boldItalic.fntdata"/><Relationship Id="rId46" Type="http://schemas.openxmlformats.org/officeDocument/2006/relationships/slide" Target="slides/slide36.xml"/><Relationship Id="rId192" Type="http://schemas.openxmlformats.org/officeDocument/2006/relationships/font" Target="fonts/Corbel-italic.fntdata"/><Relationship Id="rId45" Type="http://schemas.openxmlformats.org/officeDocument/2006/relationships/slide" Target="slides/slide35.xml"/><Relationship Id="rId191" Type="http://schemas.openxmlformats.org/officeDocument/2006/relationships/font" Target="fonts/Corbel-bold.fntdata"/><Relationship Id="rId48" Type="http://schemas.openxmlformats.org/officeDocument/2006/relationships/slide" Target="slides/slide38.xml"/><Relationship Id="rId187" Type="http://schemas.openxmlformats.org/officeDocument/2006/relationships/slide" Target="slides/slide177.xml"/><Relationship Id="rId47" Type="http://schemas.openxmlformats.org/officeDocument/2006/relationships/slide" Target="slides/slide37.xml"/><Relationship Id="rId186" Type="http://schemas.openxmlformats.org/officeDocument/2006/relationships/slide" Target="slides/slide176.xml"/><Relationship Id="rId185" Type="http://schemas.openxmlformats.org/officeDocument/2006/relationships/slide" Target="slides/slide175.xml"/><Relationship Id="rId49" Type="http://schemas.openxmlformats.org/officeDocument/2006/relationships/slide" Target="slides/slide39.xml"/><Relationship Id="rId184" Type="http://schemas.openxmlformats.org/officeDocument/2006/relationships/slide" Target="slides/slide174.xml"/><Relationship Id="rId189" Type="http://schemas.openxmlformats.org/officeDocument/2006/relationships/slide" Target="slides/slide179.xml"/><Relationship Id="rId188" Type="http://schemas.openxmlformats.org/officeDocument/2006/relationships/slide" Target="slides/slide178.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183" Type="http://schemas.openxmlformats.org/officeDocument/2006/relationships/slide" Target="slides/slide173.xml"/><Relationship Id="rId32" Type="http://schemas.openxmlformats.org/officeDocument/2006/relationships/slide" Target="slides/slide22.xml"/><Relationship Id="rId182" Type="http://schemas.openxmlformats.org/officeDocument/2006/relationships/slide" Target="slides/slide172.xml"/><Relationship Id="rId35" Type="http://schemas.openxmlformats.org/officeDocument/2006/relationships/slide" Target="slides/slide25.xml"/><Relationship Id="rId181" Type="http://schemas.openxmlformats.org/officeDocument/2006/relationships/slide" Target="slides/slide171.xml"/><Relationship Id="rId34" Type="http://schemas.openxmlformats.org/officeDocument/2006/relationships/slide" Target="slides/slide24.xml"/><Relationship Id="rId180" Type="http://schemas.openxmlformats.org/officeDocument/2006/relationships/slide" Target="slides/slide170.xml"/><Relationship Id="rId37" Type="http://schemas.openxmlformats.org/officeDocument/2006/relationships/slide" Target="slides/slide27.xml"/><Relationship Id="rId176" Type="http://schemas.openxmlformats.org/officeDocument/2006/relationships/slide" Target="slides/slide166.xml"/><Relationship Id="rId36" Type="http://schemas.openxmlformats.org/officeDocument/2006/relationships/slide" Target="slides/slide26.xml"/><Relationship Id="rId175" Type="http://schemas.openxmlformats.org/officeDocument/2006/relationships/slide" Target="slides/slide165.xml"/><Relationship Id="rId39" Type="http://schemas.openxmlformats.org/officeDocument/2006/relationships/slide" Target="slides/slide29.xml"/><Relationship Id="rId174" Type="http://schemas.openxmlformats.org/officeDocument/2006/relationships/slide" Target="slides/slide164.xml"/><Relationship Id="rId38" Type="http://schemas.openxmlformats.org/officeDocument/2006/relationships/slide" Target="slides/slide28.xml"/><Relationship Id="rId173" Type="http://schemas.openxmlformats.org/officeDocument/2006/relationships/slide" Target="slides/slide163.xml"/><Relationship Id="rId179" Type="http://schemas.openxmlformats.org/officeDocument/2006/relationships/slide" Target="slides/slide169.xml"/><Relationship Id="rId178" Type="http://schemas.openxmlformats.org/officeDocument/2006/relationships/slide" Target="slides/slide168.xml"/><Relationship Id="rId177" Type="http://schemas.openxmlformats.org/officeDocument/2006/relationships/slide" Target="slides/slide167.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9.xml"/><Relationship Id="rId4" Type="http://schemas.openxmlformats.org/officeDocument/2006/relationships/slideMaster" Target="slideMasters/slideMaster1.xml"/><Relationship Id="rId148" Type="http://schemas.openxmlformats.org/officeDocument/2006/relationships/slide" Target="slides/slide138.xml"/><Relationship Id="rId9" Type="http://schemas.openxmlformats.org/officeDocument/2006/relationships/slideMaster" Target="slideMasters/slideMaster6.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2.xml"/><Relationship Id="rId147" Type="http://schemas.openxmlformats.org/officeDocument/2006/relationships/slide" Target="slides/slide137.xml"/><Relationship Id="rId6" Type="http://schemas.openxmlformats.org/officeDocument/2006/relationships/slideMaster" Target="slideMasters/slideMaster3.xml"/><Relationship Id="rId146" Type="http://schemas.openxmlformats.org/officeDocument/2006/relationships/slide" Target="slides/slide136.xml"/><Relationship Id="rId7" Type="http://schemas.openxmlformats.org/officeDocument/2006/relationships/slideMaster" Target="slideMasters/slideMaster4.xml"/><Relationship Id="rId145" Type="http://schemas.openxmlformats.org/officeDocument/2006/relationships/slide" Target="slides/slide135.xml"/><Relationship Id="rId8" Type="http://schemas.openxmlformats.org/officeDocument/2006/relationships/slideMaster" Target="slideMasters/slideMaster5.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172" Type="http://schemas.openxmlformats.org/officeDocument/2006/relationships/slide" Target="slides/slide162.xml"/><Relationship Id="rId65" Type="http://schemas.openxmlformats.org/officeDocument/2006/relationships/slide" Target="slides/slide55.xml"/><Relationship Id="rId171" Type="http://schemas.openxmlformats.org/officeDocument/2006/relationships/slide" Target="slides/slide161.xml"/><Relationship Id="rId68" Type="http://schemas.openxmlformats.org/officeDocument/2006/relationships/slide" Target="slides/slide58.xml"/><Relationship Id="rId170" Type="http://schemas.openxmlformats.org/officeDocument/2006/relationships/slide" Target="slides/slide160.xml"/><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slide" Target="slides/slide155.xml"/><Relationship Id="rId69" Type="http://schemas.openxmlformats.org/officeDocument/2006/relationships/slide" Target="slides/slide59.xml"/><Relationship Id="rId164" Type="http://schemas.openxmlformats.org/officeDocument/2006/relationships/slide" Target="slides/slide154.xml"/><Relationship Id="rId163" Type="http://schemas.openxmlformats.org/officeDocument/2006/relationships/slide" Target="slides/slide153.xml"/><Relationship Id="rId162" Type="http://schemas.openxmlformats.org/officeDocument/2006/relationships/slide" Target="slides/slide152.xml"/><Relationship Id="rId169" Type="http://schemas.openxmlformats.org/officeDocument/2006/relationships/slide" Target="slides/slide159.xml"/><Relationship Id="rId168" Type="http://schemas.openxmlformats.org/officeDocument/2006/relationships/slide" Target="slides/slide158.xml"/><Relationship Id="rId167" Type="http://schemas.openxmlformats.org/officeDocument/2006/relationships/slide" Target="slides/slide157.xml"/><Relationship Id="rId166" Type="http://schemas.openxmlformats.org/officeDocument/2006/relationships/slide" Target="slides/slide156.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slide" Target="slides/slide151.xml"/><Relationship Id="rId54" Type="http://schemas.openxmlformats.org/officeDocument/2006/relationships/slide" Target="slides/slide44.xml"/><Relationship Id="rId160" Type="http://schemas.openxmlformats.org/officeDocument/2006/relationships/slide" Target="slides/slide150.xml"/><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slide" Target="slides/slide149.xml"/><Relationship Id="rId59" Type="http://schemas.openxmlformats.org/officeDocument/2006/relationships/slide" Target="slides/slide49.xml"/><Relationship Id="rId154" Type="http://schemas.openxmlformats.org/officeDocument/2006/relationships/slide" Target="slides/slide144.xml"/><Relationship Id="rId58" Type="http://schemas.openxmlformats.org/officeDocument/2006/relationships/slide" Target="slides/slide48.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8" Type="http://schemas.openxmlformats.org/officeDocument/2006/relationships/slide" Target="slides/slide148.xml"/><Relationship Id="rId157" Type="http://schemas.openxmlformats.org/officeDocument/2006/relationships/slide" Target="slides/slide147.xml"/><Relationship Id="rId156" Type="http://schemas.openxmlformats.org/officeDocument/2006/relationships/slide" Target="slides/slide146.xml"/><Relationship Id="rId155" Type="http://schemas.openxmlformats.org/officeDocument/2006/relationships/slide" Target="slides/slide14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121" Type="http://schemas.openxmlformats.org/officeDocument/2006/relationships/slide" Target="slides/slide111.xml"/><Relationship Id="rId120" Type="http://schemas.openxmlformats.org/officeDocument/2006/relationships/slide" Target="slides/slide110.xml"/><Relationship Id="rId125" Type="http://schemas.openxmlformats.org/officeDocument/2006/relationships/slide" Target="slides/slide115.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99" Type="http://schemas.openxmlformats.org/officeDocument/2006/relationships/slide" Target="slides/slide89.xml"/><Relationship Id="rId98" Type="http://schemas.openxmlformats.org/officeDocument/2006/relationships/slide" Target="slides/slide88.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10" Type="http://schemas.openxmlformats.org/officeDocument/2006/relationships/slide" Target="slides/slide100.xml"/><Relationship Id="rId114" Type="http://schemas.openxmlformats.org/officeDocument/2006/relationships/slide" Target="slides/slide104.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ydonia_(region_of_Mars)"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vita.had.co.nz/papers/tidy-data.html"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vita.had.co.nz/papers/tidy-data.html" TargetMode="Externa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sudalairajkumar/nifty-indices-dataset" TargetMode="Externa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s.pydata.org/pandas-docs/stable/reference/api/pandas.DataFrame.plot.hexbin.html#pandas.DataFrame.plot.hexbin" TargetMode="Externa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s.pydata.org/pandas-docs/stable/user_guide/visualization.html#plotting-tools" TargetMode="External"/><Relationship Id="rId3" Type="http://schemas.openxmlformats.org/officeDocument/2006/relationships/hyperlink" Target="https://matplotlib.org/" TargetMode="Externa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sycnet.apa.org/record/1990-03261-001"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qydj.com/united-states-income-brackets-percentiles/?source=post_page---------------------------"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surge.com/news/2018-05-24-most-professors-think-they-re-above-average-teachers-and-that-s-a-problem" TargetMode="External"/><Relationship Id="rId3" Type="http://schemas.openxmlformats.org/officeDocument/2006/relationships/hyperlink" Target="https://en.wikipedia.org/wiki/Illusory_superiority" TargetMode="External"/><Relationship Id="rId4" Type="http://schemas.openxmlformats.org/officeDocument/2006/relationships/hyperlink" Target="https://www.apa.org/monitor/feb03/overestimate" TargetMode="External"/><Relationship Id="rId5" Type="http://schemas.openxmlformats.org/officeDocument/2006/relationships/hyperlink" Target="https://www.purplemath.com/modules/meanmode.htm" TargetMode="External"/><Relationship Id="rId6" Type="http://schemas.openxmlformats.org/officeDocument/2006/relationships/hyperlink" Target="https://www.purplemath.com/modules/meanmode.htm" TargetMode="External"/><Relationship Id="rId7" Type="http://schemas.openxmlformats.org/officeDocument/2006/relationships/hyperlink" Target="https://www.purplemath.com/modules/meanmode.htm"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gaom.com/2014/08/19/93-of-us-think-we-are-above-average/"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bigquery/docs/bigqueryml-intro"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rime_in_New_York_City"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pyter-contrib-nbextensions.readthedocs.io/en/latest/nbextensions/scratchpad/README.html" TargetMode="External"/><Relationship Id="rId3" Type="http://schemas.openxmlformats.org/officeDocument/2006/relationships/hyperlink" Target="https://jupyter-contrib-nbextensions.readthedocs.io/en/latest/nbextensions/snippets_menu/readme.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users/8101287/ankit-agrawal" TargetMode="External"/><Relationship Id="rId3" Type="http://schemas.openxmlformats.org/officeDocument/2006/relationships/hyperlink" Target="https://stackoverflow.com/users/8101287/ankit-agrawal" TargetMode="External"/><Relationship Id="rId4" Type="http://schemas.openxmlformats.org/officeDocument/2006/relationships/hyperlink" Target="https://stackoverflow.com/users/8101287/ankit-agrawal"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7a7cecd068_7_53: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28" name="Google Shape;328;g17a7cecd068_7_53: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7a7cecd068_7_171: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g17a7cecd068_7_171: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Satellite photo of the “</a:t>
            </a:r>
            <a:r>
              <a:rPr b="0" lang="en" sz="1100" u="sng" strike="noStrike">
                <a:solidFill>
                  <a:schemeClr val="hlink"/>
                </a:solidFill>
                <a:latin typeface="Arial"/>
                <a:ea typeface="Arial"/>
                <a:cs typeface="Arial"/>
                <a:sym typeface="Arial"/>
                <a:hlinkClick r:id="rId2"/>
              </a:rPr>
              <a:t>Face on Mars</a:t>
            </a:r>
            <a:r>
              <a:rPr b="0" lang="en" sz="1100" strike="noStrike">
                <a:solidFill>
                  <a:srgbClr val="000000"/>
                </a:solidFill>
                <a:latin typeface="Arial"/>
                <a:ea typeface="Arial"/>
                <a:cs typeface="Arial"/>
                <a:sym typeface="Arial"/>
              </a:rPr>
              <a:t>” which many people took as evidence of extraterrestrial habitation.</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How to know if there is indeed life on Mars?   Test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How to know if 12 sec shake of ink can give u a butterfly image?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Retry</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401" name="Google Shape;401;g17a7cecd068_7_171: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7a7cecd068_7_936: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1" name="Google Shape;1171;g17a7cecd068_7_936: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Relaffil   = rel affiliation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 MultiIndex or multi-level index is a cumbersome addition to a Pandas DataFrame that occasionally makes data easier to view, but often makes it more difficult to manipulate. You usually encounter a MultiIndex after a call to</a:t>
            </a:r>
            <a:r>
              <a:rPr b="0" lang="en" sz="1800" strike="noStrike">
                <a:solidFill>
                  <a:srgbClr val="000000"/>
                </a:solidFill>
                <a:latin typeface="Arial"/>
                <a:ea typeface="Arial"/>
                <a:cs typeface="Arial"/>
                <a:sym typeface="Arial"/>
              </a:rPr>
              <a:t>groupby</a:t>
            </a:r>
            <a:r>
              <a:rPr b="0" lang="en" sz="1100" strike="noStrike">
                <a:solidFill>
                  <a:srgbClr val="000000"/>
                </a:solidFill>
                <a:latin typeface="Arial"/>
                <a:ea typeface="Arial"/>
                <a:cs typeface="Arial"/>
                <a:sym typeface="Arial"/>
              </a:rPr>
              <a:t> when using multiple grouping columns or multiple aggregating columns.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Here Both the rows and columns have a MultiIndex with two levels.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They have different syntax for making subset selections and are more difficult to use with other methods. If you are an expert Pandas user, you can get some performance gains when making subset selections, </a:t>
            </a:r>
            <a:endParaRPr b="0" sz="1100" strike="noStrike">
              <a:latin typeface="Arial"/>
              <a:ea typeface="Arial"/>
              <a:cs typeface="Arial"/>
              <a:sym typeface="Arial"/>
            </a:endParaRPr>
          </a:p>
        </p:txBody>
      </p:sp>
      <p:sp>
        <p:nvSpPr>
          <p:cNvPr id="1172" name="Google Shape;1172;g17a7cecd068_7_936: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7a7cecd068_7_944: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180" name="Google Shape;1180;g17a7cecd068_7_944: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7a7cecd068_7_953: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190" name="Google Shape;1190;g17a7cecd068_7_953: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7a7cecd068_7_1016: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1" name="Google Shape;1201;g17a7cecd068_7_1016: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Guidance: Avoid using a MultiIndex. Flatten it after a call to groupby by renaming columns and resetting the index.</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1202" name="Google Shape;1202;g17a7cecd068_7_1016: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7a7cecd068_7_1029: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215" name="Google Shape;1215;g17a7cecd068_7_1029: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7a7cecd068_7_1035: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2" name="Google Shape;1222;g17a7cecd068_7_1035: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Groupby vs pivot_table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The wide format is the pivot table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Guidance: use pivot_table when comparing groups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 really like to use pivot tables to compare values across groups and a groupby when I want to continue an analysis. From above, it is easier to compare male to female salaries when using the output of pivot_table. The result is easier to digest as a human and its the type of data you will see in an article or blog post. I view pivot tables as a finished product.</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result of a groupby is going to be in </a:t>
            </a:r>
            <a:r>
              <a:rPr b="0" lang="en" sz="1100" u="sng" strike="noStrike">
                <a:solidFill>
                  <a:schemeClr val="hlink"/>
                </a:solidFill>
                <a:latin typeface="Arial"/>
                <a:ea typeface="Arial"/>
                <a:cs typeface="Arial"/>
                <a:sym typeface="Arial"/>
                <a:hlinkClick r:id="rId2"/>
              </a:rPr>
              <a:t>tidy form</a:t>
            </a:r>
            <a:r>
              <a:rPr b="0" lang="en" sz="1100" strike="noStrike">
                <a:solidFill>
                  <a:srgbClr val="000000"/>
                </a:solidFill>
                <a:latin typeface="Arial"/>
                <a:ea typeface="Arial"/>
                <a:cs typeface="Arial"/>
                <a:sym typeface="Arial"/>
              </a:rPr>
              <a:t>, which lends itself to easier subsequent analysis, but isn’t as interpretable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1223" name="Google Shape;1223;g17a7cecd068_7_1035: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7a7cecd068_7_1100: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4" name="Google Shape;1234;g17a7cecd068_7_1100: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Tidy Data | Wickham | Journal of Statistical Software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https://www.jstatsoft.org/article/view/v059i10</a:t>
            </a:r>
            <a:endParaRPr b="0" sz="1800" strike="noStrike">
              <a:latin typeface="Arial"/>
              <a:ea typeface="Arial"/>
              <a:cs typeface="Arial"/>
              <a:sym typeface="Arial"/>
            </a:endParaRPr>
          </a:p>
        </p:txBody>
      </p:sp>
      <p:sp>
        <p:nvSpPr>
          <p:cNvPr id="1235" name="Google Shape;1235;g17a7cecd068_7_1100: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7a7cecd068_7_1108: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243" name="Google Shape;1243;g17a7cecd068_7_1108: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7a7cecd068_7_1117: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3" name="Google Shape;1253;g17a7cecd068_7_1117: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a:t>
            </a:r>
            <a:r>
              <a:rPr b="0" lang="en" sz="1800" strike="noStrike">
                <a:solidFill>
                  <a:srgbClr val="000000"/>
                </a:solidFill>
                <a:latin typeface="Arial"/>
                <a:ea typeface="Arial"/>
                <a:cs typeface="Arial"/>
                <a:sym typeface="Arial"/>
              </a:rPr>
              <a:t>pivot_table</a:t>
            </a:r>
            <a:r>
              <a:rPr b="0" lang="en" sz="1100" strike="noStrike">
                <a:solidFill>
                  <a:srgbClr val="000000"/>
                </a:solidFill>
                <a:latin typeface="Arial"/>
                <a:ea typeface="Arial"/>
                <a:cs typeface="Arial"/>
                <a:sym typeface="Arial"/>
              </a:rPr>
              <a:t> method and the </a:t>
            </a:r>
            <a:r>
              <a:rPr b="0" lang="en" sz="1800" strike="noStrike">
                <a:solidFill>
                  <a:srgbClr val="000000"/>
                </a:solidFill>
                <a:latin typeface="Arial"/>
                <a:ea typeface="Arial"/>
                <a:cs typeface="Arial"/>
                <a:sym typeface="Arial"/>
              </a:rPr>
              <a:t>crosstab</a:t>
            </a:r>
            <a:r>
              <a:rPr b="0" lang="en" sz="1100" strike="noStrike">
                <a:solidFill>
                  <a:srgbClr val="000000"/>
                </a:solidFill>
                <a:latin typeface="Arial"/>
                <a:ea typeface="Arial"/>
                <a:cs typeface="Arial"/>
                <a:sym typeface="Arial"/>
              </a:rPr>
              <a:t> function can both produce the exact same results with the same shape. They both share the parameters </a:t>
            </a:r>
            <a:r>
              <a:rPr b="0" lang="en" sz="1800" strike="noStrike">
                <a:solidFill>
                  <a:srgbClr val="000000"/>
                </a:solidFill>
                <a:latin typeface="Arial"/>
                <a:ea typeface="Arial"/>
                <a:cs typeface="Arial"/>
                <a:sym typeface="Arial"/>
              </a:rPr>
              <a:t>index</a:t>
            </a:r>
            <a:r>
              <a:rPr b="0" lang="en" sz="1100" strike="noStrike">
                <a:solidFill>
                  <a:srgbClr val="000000"/>
                </a:solidFill>
                <a:latin typeface="Arial"/>
                <a:ea typeface="Arial"/>
                <a:cs typeface="Arial"/>
                <a:sym typeface="Arial"/>
              </a:rPr>
              <a:t>, </a:t>
            </a:r>
            <a:r>
              <a:rPr b="0" lang="en" sz="1800" strike="noStrike">
                <a:solidFill>
                  <a:srgbClr val="000000"/>
                </a:solidFill>
                <a:latin typeface="Arial"/>
                <a:ea typeface="Arial"/>
                <a:cs typeface="Arial"/>
                <a:sym typeface="Arial"/>
              </a:rPr>
              <a:t>columns</a:t>
            </a:r>
            <a:r>
              <a:rPr b="0" lang="en" sz="1100" strike="noStrike">
                <a:solidFill>
                  <a:srgbClr val="000000"/>
                </a:solidFill>
                <a:latin typeface="Arial"/>
                <a:ea typeface="Arial"/>
                <a:cs typeface="Arial"/>
                <a:sym typeface="Arial"/>
              </a:rPr>
              <a:t>, </a:t>
            </a:r>
            <a:r>
              <a:rPr b="0" lang="en" sz="1800" strike="noStrike">
                <a:solidFill>
                  <a:srgbClr val="000000"/>
                </a:solidFill>
                <a:latin typeface="Arial"/>
                <a:ea typeface="Arial"/>
                <a:cs typeface="Arial"/>
                <a:sym typeface="Arial"/>
              </a:rPr>
              <a:t>values</a:t>
            </a:r>
            <a:r>
              <a:rPr b="0" lang="en" sz="1100" strike="noStrike">
                <a:solidFill>
                  <a:srgbClr val="000000"/>
                </a:solidFill>
                <a:latin typeface="Arial"/>
                <a:ea typeface="Arial"/>
                <a:cs typeface="Arial"/>
                <a:sym typeface="Arial"/>
              </a:rPr>
              <a:t>, and </a:t>
            </a:r>
            <a:r>
              <a:rPr b="0" lang="en" sz="1800" strike="noStrike">
                <a:solidFill>
                  <a:srgbClr val="000000"/>
                </a:solidFill>
                <a:latin typeface="Arial"/>
                <a:ea typeface="Arial"/>
                <a:cs typeface="Arial"/>
                <a:sym typeface="Arial"/>
              </a:rPr>
              <a:t>aggfunc</a:t>
            </a:r>
            <a:r>
              <a:rPr b="0" lang="en" sz="1100" strike="noStrike">
                <a:solidFill>
                  <a:srgbClr val="000000"/>
                </a:solidFill>
                <a:latin typeface="Arial"/>
                <a:ea typeface="Arial"/>
                <a:cs typeface="Arial"/>
                <a:sym typeface="Arial"/>
              </a:rPr>
              <a:t>. The major difference on the surface is that </a:t>
            </a:r>
            <a:r>
              <a:rPr b="0" lang="en" sz="1800" strike="noStrike">
                <a:solidFill>
                  <a:srgbClr val="000000"/>
                </a:solidFill>
                <a:latin typeface="Arial"/>
                <a:ea typeface="Arial"/>
                <a:cs typeface="Arial"/>
                <a:sym typeface="Arial"/>
              </a:rPr>
              <a:t>crosstab</a:t>
            </a:r>
            <a:r>
              <a:rPr b="0" lang="en" sz="1100" strike="noStrike">
                <a:solidFill>
                  <a:srgbClr val="000000"/>
                </a:solidFill>
                <a:latin typeface="Arial"/>
                <a:ea typeface="Arial"/>
                <a:cs typeface="Arial"/>
                <a:sym typeface="Arial"/>
              </a:rPr>
              <a:t> is a function and not a DataFrame method.</a:t>
            </a:r>
            <a:endParaRPr b="0" sz="1100" strike="noStrike">
              <a:latin typeface="Arial"/>
              <a:ea typeface="Arial"/>
              <a:cs typeface="Arial"/>
              <a:sym typeface="Arial"/>
            </a:endParaRPr>
          </a:p>
        </p:txBody>
      </p:sp>
      <p:sp>
        <p:nvSpPr>
          <p:cNvPr id="1254" name="Google Shape;1254;g17a7cecd068_7_1117: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7a7cecd068_7_1125: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262" name="Google Shape;1262;g17a7cecd068_7_1125: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7a7cecd068_7_180: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10" name="Google Shape;410;g17a7cecd068_7_180: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7a7cecd068_7_1131: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9" name="Google Shape;1269;g17a7cecd068_7_1131: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270" name="Google Shape;1270;g17a7cecd068_7_1131: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7a7cecd068_7_1140: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279" name="Google Shape;1279;g17a7cecd068_7_1140: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17a7cecd068_7_1148: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288" name="Google Shape;1288;g17a7cecd068_7_1148: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7a7cecd068_7_1154: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5" name="Google Shape;1295;g17a7cecd068_7_1154: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also have the option of normalizing over the rows using the string ‘index’ or over the entire DataFrame with the string ‘all’ as seen below.</a:t>
            </a:r>
            <a:endParaRPr b="0" sz="1100" strike="noStrike">
              <a:latin typeface="Arial"/>
              <a:ea typeface="Arial"/>
              <a:cs typeface="Arial"/>
              <a:sym typeface="Arial"/>
            </a:endParaRPr>
          </a:p>
        </p:txBody>
      </p:sp>
      <p:sp>
        <p:nvSpPr>
          <p:cNvPr id="1296" name="Google Shape;1296;g17a7cecd068_7_1154: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17a7cecd068_7_1162: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4" name="Google Shape;1304;g17a7cecd068_7_1162: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also have the option of normalizing over the rows using the string ‘index’ or over the entire DataFrame with the string ‘all’ as seen below.</a:t>
            </a:r>
            <a:endParaRPr b="0" sz="1100" strike="noStrike">
              <a:latin typeface="Arial"/>
              <a:ea typeface="Arial"/>
              <a:cs typeface="Arial"/>
              <a:sym typeface="Arial"/>
            </a:endParaRPr>
          </a:p>
        </p:txBody>
      </p:sp>
      <p:sp>
        <p:nvSpPr>
          <p:cNvPr id="1305" name="Google Shape;1305;g17a7cecd068_7_1162: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7a7cecd068_7_1171: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314" name="Google Shape;1314;g17a7cecd068_7_1171: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7a7cecd068_7_1176: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320" name="Google Shape;1320;g17a7cecd068_7_1176: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7a7cecd068_7_1182: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7" name="Google Shape;1327;g17a7cecd068_7_1182: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Using the </a:t>
            </a:r>
            <a:r>
              <a:rPr b="0" lang="en" sz="1800" strike="noStrike">
                <a:solidFill>
                  <a:srgbClr val="000000"/>
                </a:solidFill>
                <a:latin typeface="Arial"/>
                <a:ea typeface="Arial"/>
                <a:cs typeface="Arial"/>
                <a:sym typeface="Arial"/>
              </a:rPr>
              <a:t>pivot</a:t>
            </a:r>
            <a:r>
              <a:rPr b="0" lang="en" sz="1100" strike="noStrike">
                <a:solidFill>
                  <a:srgbClr val="000000"/>
                </a:solidFill>
                <a:latin typeface="Arial"/>
                <a:ea typeface="Arial"/>
                <a:cs typeface="Arial"/>
                <a:sym typeface="Arial"/>
              </a:rPr>
              <a:t> method, reshapes the data without aggregating or doing anything to it. </a:t>
            </a:r>
            <a:r>
              <a:rPr b="0" lang="en" sz="1800" strike="noStrike">
                <a:solidFill>
                  <a:srgbClr val="000000"/>
                </a:solidFill>
                <a:latin typeface="Arial"/>
                <a:ea typeface="Arial"/>
                <a:cs typeface="Arial"/>
                <a:sym typeface="Arial"/>
              </a:rPr>
              <a:t>pivot_table</a:t>
            </a:r>
            <a:r>
              <a:rPr b="0" lang="en" sz="1100" strike="noStrike">
                <a:solidFill>
                  <a:srgbClr val="000000"/>
                </a:solidFill>
                <a:latin typeface="Arial"/>
                <a:ea typeface="Arial"/>
                <a:cs typeface="Arial"/>
                <a:sym typeface="Arial"/>
              </a:rPr>
              <a:t>, on the other hand, requires that you do an aggregation</a:t>
            </a:r>
            <a:endParaRPr b="0" sz="1100" strike="noStrike">
              <a:latin typeface="Arial"/>
              <a:ea typeface="Arial"/>
              <a:cs typeface="Arial"/>
              <a:sym typeface="Arial"/>
            </a:endParaRPr>
          </a:p>
        </p:txBody>
      </p:sp>
      <p:sp>
        <p:nvSpPr>
          <p:cNvPr id="1328" name="Google Shape;1328;g17a7cecd068_7_1182: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7a7cecd068_7_1190: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6" name="Google Shape;1336;g17a7cecd068_7_1190: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it can only handle the case when both </a:t>
            </a:r>
            <a:r>
              <a:rPr b="0" lang="en" sz="1800" strike="noStrike">
                <a:solidFill>
                  <a:srgbClr val="000000"/>
                </a:solidFill>
                <a:latin typeface="Arial"/>
                <a:ea typeface="Arial"/>
                <a:cs typeface="Arial"/>
                <a:sym typeface="Arial"/>
              </a:rPr>
              <a:t>index</a:t>
            </a:r>
            <a:r>
              <a:rPr b="0" lang="en" sz="1100" strike="noStrike">
                <a:solidFill>
                  <a:srgbClr val="000000"/>
                </a:solidFill>
                <a:latin typeface="Arial"/>
                <a:ea typeface="Arial"/>
                <a:cs typeface="Arial"/>
                <a:sym typeface="Arial"/>
              </a:rPr>
              <a:t> and </a:t>
            </a:r>
            <a:r>
              <a:rPr b="0" lang="en" sz="1800" strike="noStrike">
                <a:solidFill>
                  <a:srgbClr val="000000"/>
                </a:solidFill>
                <a:latin typeface="Arial"/>
                <a:ea typeface="Arial"/>
                <a:cs typeface="Arial"/>
                <a:sym typeface="Arial"/>
              </a:rPr>
              <a:t>columns</a:t>
            </a:r>
            <a:r>
              <a:rPr b="0" lang="en" sz="1100" strike="noStrike">
                <a:solidFill>
                  <a:srgbClr val="000000"/>
                </a:solidFill>
                <a:latin typeface="Arial"/>
                <a:ea typeface="Arial"/>
                <a:cs typeface="Arial"/>
                <a:sym typeface="Arial"/>
              </a:rPr>
              <a:t> are set to a single column. If you want to keep multiple columns in the index then you cannot use </a:t>
            </a:r>
            <a:r>
              <a:rPr b="0" lang="en" sz="1800" strike="noStrike">
                <a:solidFill>
                  <a:srgbClr val="000000"/>
                </a:solidFill>
                <a:latin typeface="Arial"/>
                <a:ea typeface="Arial"/>
                <a:cs typeface="Arial"/>
                <a:sym typeface="Arial"/>
              </a:rPr>
              <a:t>pivot</a:t>
            </a:r>
            <a:r>
              <a:rPr b="0" lang="en" sz="1100" strike="noStrike">
                <a:solidFill>
                  <a:srgbClr val="000000"/>
                </a:solidFill>
                <a:latin typeface="Arial"/>
                <a:ea typeface="Arial"/>
                <a:cs typeface="Arial"/>
                <a:sym typeface="Arial"/>
              </a:rPr>
              <a:t>. Also, if any combination of </a:t>
            </a:r>
            <a:r>
              <a:rPr b="0" lang="en" sz="1800" strike="noStrike">
                <a:solidFill>
                  <a:srgbClr val="000000"/>
                </a:solidFill>
                <a:latin typeface="Arial"/>
                <a:ea typeface="Arial"/>
                <a:cs typeface="Arial"/>
                <a:sym typeface="Arial"/>
              </a:rPr>
              <a:t>index</a:t>
            </a:r>
            <a:r>
              <a:rPr b="0" lang="en" sz="1100" strike="noStrike">
                <a:solidFill>
                  <a:srgbClr val="000000"/>
                </a:solidFill>
                <a:latin typeface="Arial"/>
                <a:ea typeface="Arial"/>
                <a:cs typeface="Arial"/>
                <a:sym typeface="Arial"/>
              </a:rPr>
              <a:t> and </a:t>
            </a:r>
            <a:r>
              <a:rPr b="0" lang="en" sz="1800" strike="noStrike">
                <a:solidFill>
                  <a:srgbClr val="000000"/>
                </a:solidFill>
                <a:latin typeface="Arial"/>
                <a:ea typeface="Arial"/>
                <a:cs typeface="Arial"/>
                <a:sym typeface="Arial"/>
              </a:rPr>
              <a:t>columns</a:t>
            </a:r>
            <a:r>
              <a:rPr b="0" lang="en" sz="1100" strike="noStrike">
                <a:solidFill>
                  <a:srgbClr val="000000"/>
                </a:solidFill>
                <a:latin typeface="Arial"/>
                <a:ea typeface="Arial"/>
                <a:cs typeface="Arial"/>
                <a:sym typeface="Arial"/>
              </a:rPr>
              <a:t> appear more than once, then you will get an error as it does not perform an aggregation.</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pivot_table</a:t>
            </a:r>
            <a:r>
              <a:rPr b="0" lang="en" sz="1100" strike="noStrike">
                <a:solidFill>
                  <a:srgbClr val="000000"/>
                </a:solidFill>
                <a:latin typeface="Arial"/>
                <a:ea typeface="Arial"/>
                <a:cs typeface="Arial"/>
                <a:sym typeface="Arial"/>
              </a:rPr>
              <a:t> can accomplish all of what </a:t>
            </a:r>
            <a:r>
              <a:rPr b="0" lang="en" sz="1800" strike="noStrike">
                <a:solidFill>
                  <a:srgbClr val="000000"/>
                </a:solidFill>
                <a:latin typeface="Arial"/>
                <a:ea typeface="Arial"/>
                <a:cs typeface="Arial"/>
                <a:sym typeface="Arial"/>
              </a:rPr>
              <a:t>pivot</a:t>
            </a:r>
            <a:r>
              <a:rPr b="0" lang="en" sz="1100" strike="noStrike">
                <a:solidFill>
                  <a:srgbClr val="000000"/>
                </a:solidFill>
                <a:latin typeface="Arial"/>
                <a:ea typeface="Arial"/>
                <a:cs typeface="Arial"/>
                <a:sym typeface="Arial"/>
              </a:rPr>
              <a:t> can do. In the case that you do not need to perform an aggregation, you still must provide an aggregation function.</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 think cross_tab is a better alternative </a:t>
            </a:r>
            <a:endParaRPr b="0" sz="1100" strike="noStrike">
              <a:latin typeface="Arial"/>
              <a:ea typeface="Arial"/>
              <a:cs typeface="Arial"/>
              <a:sym typeface="Arial"/>
            </a:endParaRPr>
          </a:p>
        </p:txBody>
      </p:sp>
      <p:sp>
        <p:nvSpPr>
          <p:cNvPr id="1337" name="Google Shape;1337;g17a7cecd068_7_1190: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7a7cecd068_7_1199: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6" name="Google Shape;1346;g17a7cecd068_7_1199: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Let’s reshape this data so that we have three columns, the airline, the airport and the arrival delay</a:t>
            </a:r>
            <a:endParaRPr b="0" sz="1100" strike="noStrike">
              <a:latin typeface="Arial"/>
              <a:ea typeface="Arial"/>
              <a:cs typeface="Arial"/>
              <a:sym typeface="Arial"/>
            </a:endParaRPr>
          </a:p>
        </p:txBody>
      </p:sp>
      <p:sp>
        <p:nvSpPr>
          <p:cNvPr id="1347" name="Google Shape;1347;g17a7cecd068_7_1199: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7a7cecd068_7_18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18" name="Google Shape;418;g17a7cecd068_7_18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7a7cecd068_7_1208: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6" name="Google Shape;1356;g17a7cecd068_7_1208: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Let’s reshape this data so that we have three columns, the airline, the airport and the arrival delay</a:t>
            </a:r>
            <a:endParaRPr b="0" sz="1100" strike="noStrike">
              <a:latin typeface="Arial"/>
              <a:ea typeface="Arial"/>
              <a:cs typeface="Arial"/>
              <a:sym typeface="Arial"/>
            </a:endParaRPr>
          </a:p>
        </p:txBody>
      </p:sp>
      <p:sp>
        <p:nvSpPr>
          <p:cNvPr id="1357" name="Google Shape;1357;g17a7cecd068_7_1208: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7a7cecd068_7_1218: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367" name="Google Shape;1367;g17a7cecd068_7_1218: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7a7cecd068_7_1230: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0" name="Google Shape;1380;g17a7cecd068_7_1230: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This returns a Series with a MultiIndex with two levels.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1381" name="Google Shape;1381;g17a7cecd068_7_1230: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17a7cecd068_7_1242: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393" name="Google Shape;1393;g17a7cecd068_7_1242: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7a7cecd068_7_1249: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1" name="Google Shape;1401;g17a7cecd068_7_1249: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Renaming on the fly</a:t>
            </a:r>
            <a:endParaRPr b="0" sz="1800" strike="noStrike">
              <a:latin typeface="Arial"/>
              <a:ea typeface="Arial"/>
              <a:cs typeface="Arial"/>
              <a:sym typeface="Arial"/>
            </a:endParaRPr>
          </a:p>
        </p:txBody>
      </p:sp>
      <p:sp>
        <p:nvSpPr>
          <p:cNvPr id="1402" name="Google Shape;1402;g17a7cecd068_7_1249: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7a7cecd068_7_1261: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4" name="Google Shape;1414;g17a7cecd068_7_1261: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Also see this Perfect post on stackoverflow</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python - When should I (not) want to use pandas apply() in my code? - Stack Overflow</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https://stackoverflow.com/questions/54432583/when-should-i-not-want-to-use-pandas-apply-in-my-code#:~:text=It%20is%20because%20apply%20is,major%20overhead%20at%20each%20iteration.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How and why to stop using pandas .apply() (so much) | by Sven Harris | Towards Data Science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https://towardsdatascience.com/avoiding-apply-ing-yourself-in-pandas-a6ade4569b7f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1415" name="Google Shape;1415;g17a7cecd068_7_1261: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7a7cecd068_7_1269: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3" name="Google Shape;1423;g17a7cecd068_7_1269: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Introduction to Pandas apply, applymap and map | by B. Chen | Towards Data Science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https://towardsdatascience.com/introduction-to-pandas-apply-applymap-and-map-5d3e044e93ff</a:t>
            </a:r>
            <a:endParaRPr b="0" sz="1800" strike="noStrike">
              <a:latin typeface="Arial"/>
              <a:ea typeface="Arial"/>
              <a:cs typeface="Arial"/>
              <a:sym typeface="Arial"/>
            </a:endParaRPr>
          </a:p>
        </p:txBody>
      </p:sp>
      <p:sp>
        <p:nvSpPr>
          <p:cNvPr id="1424" name="Google Shape;1424;g17a7cecd068_7_1269: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7a7cecd068_7_127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432" name="Google Shape;1432;g17a7cecd068_7_127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7a7cecd068_7_128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443" name="Google Shape;1443;g17a7cecd068_7_128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7a7cecd068_7_1297: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4" name="Google Shape;1454;g17a7cecd068_7_1297: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455" name="Google Shape;1455;g17a7cecd068_7_1297: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7a7cecd068_7_195: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27" name="Google Shape;427;g17a7cecd068_7_195: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7a7cecd068_7_1308: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466" name="Google Shape;1466;g17a7cecd068_7_1308: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7a7cecd068_7_1318: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7" name="Google Shape;1477;g17a7cecd068_7_1318: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applymap()</a:t>
            </a:r>
            <a:r>
              <a:rPr b="0" lang="en" sz="1100" strike="noStrike">
                <a:solidFill>
                  <a:srgbClr val="000000"/>
                </a:solidFill>
                <a:latin typeface="Arial"/>
                <a:ea typeface="Arial"/>
                <a:cs typeface="Arial"/>
                <a:sym typeface="Arial"/>
              </a:rPr>
              <a:t> is only available in DataFrame and used for element-wise operation across the whole DataFrame. It has been optimized and some cases work much faster than </a:t>
            </a:r>
            <a:r>
              <a:rPr b="0" lang="en" sz="1800" strike="noStrike">
                <a:solidFill>
                  <a:srgbClr val="000000"/>
                </a:solidFill>
                <a:latin typeface="Arial"/>
                <a:ea typeface="Arial"/>
                <a:cs typeface="Arial"/>
                <a:sym typeface="Arial"/>
              </a:rPr>
              <a:t>apply()</a:t>
            </a:r>
            <a:r>
              <a:rPr b="0" lang="en" sz="1100" strike="noStrike">
                <a:solidFill>
                  <a:srgbClr val="000000"/>
                </a:solidFill>
                <a:latin typeface="Arial"/>
                <a:ea typeface="Arial"/>
                <a:cs typeface="Arial"/>
                <a:sym typeface="Arial"/>
              </a:rPr>
              <a:t> , but it’s good to compare it with </a:t>
            </a:r>
            <a:r>
              <a:rPr b="0" lang="en" sz="1800" strike="noStrike">
                <a:solidFill>
                  <a:srgbClr val="000000"/>
                </a:solidFill>
                <a:latin typeface="Arial"/>
                <a:ea typeface="Arial"/>
                <a:cs typeface="Arial"/>
                <a:sym typeface="Arial"/>
              </a:rPr>
              <a:t>apply()</a:t>
            </a:r>
            <a:r>
              <a:rPr b="0" lang="en" sz="1100" strike="noStrike">
                <a:solidFill>
                  <a:srgbClr val="000000"/>
                </a:solidFill>
                <a:latin typeface="Arial"/>
                <a:ea typeface="Arial"/>
                <a:cs typeface="Arial"/>
                <a:sym typeface="Arial"/>
              </a:rPr>
              <a:t> before going for any heavier operation.</a:t>
            </a:r>
            <a:endParaRPr b="0" sz="1100" strike="noStrike">
              <a:latin typeface="Arial"/>
              <a:ea typeface="Arial"/>
              <a:cs typeface="Arial"/>
              <a:sym typeface="Arial"/>
            </a:endParaRPr>
          </a:p>
        </p:txBody>
      </p:sp>
      <p:sp>
        <p:nvSpPr>
          <p:cNvPr id="1478" name="Google Shape;1478;g17a7cecd068_7_1318: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7a7cecd068_7_132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487" name="Google Shape;1487;g17a7cecd068_7_132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7a7cecd068_7_1336: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497" name="Google Shape;1497;g17a7cecd068_7_1336: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7a7cecd068_7_1344: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6" name="Google Shape;1506;g17a7cecd068_7_1344: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map()</a:t>
            </a:r>
            <a:r>
              <a:rPr b="0" lang="en" sz="1100" strike="noStrike">
                <a:solidFill>
                  <a:srgbClr val="000000"/>
                </a:solidFill>
                <a:latin typeface="Arial"/>
                <a:ea typeface="Arial"/>
                <a:cs typeface="Arial"/>
                <a:sym typeface="Arial"/>
              </a:rPr>
              <a:t> is only available in Series and used for substituting each value in a Series with another value. To understand how the </a:t>
            </a:r>
            <a:r>
              <a:rPr b="0" lang="en" sz="1800" strike="noStrike">
                <a:solidFill>
                  <a:srgbClr val="000000"/>
                </a:solidFill>
                <a:latin typeface="Arial"/>
                <a:ea typeface="Arial"/>
                <a:cs typeface="Arial"/>
                <a:sym typeface="Arial"/>
              </a:rPr>
              <a:t>map()</a:t>
            </a:r>
            <a:r>
              <a:rPr b="0" lang="en" sz="1100" strike="noStrike">
                <a:solidFill>
                  <a:srgbClr val="000000"/>
                </a:solidFill>
                <a:latin typeface="Arial"/>
                <a:ea typeface="Arial"/>
                <a:cs typeface="Arial"/>
                <a:sym typeface="Arial"/>
              </a:rPr>
              <a:t> works, we first create a Series.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map()</a:t>
            </a:r>
            <a:r>
              <a:rPr b="0" lang="en" sz="1100" strike="noStrike">
                <a:solidFill>
                  <a:srgbClr val="000000"/>
                </a:solidFill>
                <a:latin typeface="Arial"/>
                <a:ea typeface="Arial"/>
                <a:cs typeface="Arial"/>
                <a:sym typeface="Arial"/>
              </a:rPr>
              <a:t> accepts a </a:t>
            </a:r>
            <a:r>
              <a:rPr b="0" lang="en" sz="1800" strike="noStrike">
                <a:solidFill>
                  <a:srgbClr val="000000"/>
                </a:solidFill>
                <a:latin typeface="Arial"/>
                <a:ea typeface="Arial"/>
                <a:cs typeface="Arial"/>
                <a:sym typeface="Arial"/>
              </a:rPr>
              <a:t>dict</a:t>
            </a:r>
            <a:r>
              <a:rPr b="0" lang="en" sz="1100" strike="noStrike">
                <a:solidFill>
                  <a:srgbClr val="000000"/>
                </a:solidFill>
                <a:latin typeface="Arial"/>
                <a:ea typeface="Arial"/>
                <a:cs typeface="Arial"/>
                <a:sym typeface="Arial"/>
              </a:rPr>
              <a:t> or a </a:t>
            </a:r>
            <a:r>
              <a:rPr b="0" lang="en" sz="1800" strike="noStrike">
                <a:solidFill>
                  <a:srgbClr val="000000"/>
                </a:solidFill>
                <a:latin typeface="Arial"/>
                <a:ea typeface="Arial"/>
                <a:cs typeface="Arial"/>
                <a:sym typeface="Arial"/>
              </a:rPr>
              <a:t>Series</a:t>
            </a:r>
            <a:r>
              <a:rPr b="0" lang="en" sz="1100" strike="noStrike">
                <a:solidFill>
                  <a:srgbClr val="000000"/>
                </a:solidFill>
                <a:latin typeface="Arial"/>
                <a:ea typeface="Arial"/>
                <a:cs typeface="Arial"/>
                <a:sym typeface="Arial"/>
              </a:rPr>
              <a:t>. Values that are not found in the </a:t>
            </a:r>
            <a:r>
              <a:rPr b="0" lang="en" sz="1800" strike="noStrike">
                <a:solidFill>
                  <a:srgbClr val="000000"/>
                </a:solidFill>
                <a:latin typeface="Arial"/>
                <a:ea typeface="Arial"/>
                <a:cs typeface="Arial"/>
                <a:sym typeface="Arial"/>
              </a:rPr>
              <a:t>dict</a:t>
            </a:r>
            <a:r>
              <a:rPr b="0" lang="en" sz="1100" strike="noStrike">
                <a:solidFill>
                  <a:srgbClr val="000000"/>
                </a:solidFill>
                <a:latin typeface="Arial"/>
                <a:ea typeface="Arial"/>
                <a:cs typeface="Arial"/>
                <a:sym typeface="Arial"/>
              </a:rPr>
              <a:t> are converted to </a:t>
            </a:r>
            <a:r>
              <a:rPr b="0" lang="en" sz="1800" strike="noStrike">
                <a:solidFill>
                  <a:srgbClr val="000000"/>
                </a:solidFill>
                <a:latin typeface="Arial"/>
                <a:ea typeface="Arial"/>
                <a:cs typeface="Arial"/>
                <a:sym typeface="Arial"/>
              </a:rPr>
              <a:t>NaN</a:t>
            </a:r>
            <a:r>
              <a:rPr b="0" lang="en" sz="1100" strike="noStrike">
                <a:solidFill>
                  <a:srgbClr val="000000"/>
                </a:solidFill>
                <a:latin typeface="Arial"/>
                <a:ea typeface="Arial"/>
                <a:cs typeface="Arial"/>
                <a:sym typeface="Arial"/>
              </a:rPr>
              <a:t>, unless the </a:t>
            </a:r>
            <a:r>
              <a:rPr b="0" lang="en" sz="1800" strike="noStrike">
                <a:solidFill>
                  <a:srgbClr val="000000"/>
                </a:solidFill>
                <a:latin typeface="Arial"/>
                <a:ea typeface="Arial"/>
                <a:cs typeface="Arial"/>
                <a:sym typeface="Arial"/>
              </a:rPr>
              <a:t>dict</a:t>
            </a:r>
            <a:r>
              <a:rPr b="0" lang="en" sz="1100" strike="noStrike">
                <a:solidFill>
                  <a:srgbClr val="000000"/>
                </a:solidFill>
                <a:latin typeface="Arial"/>
                <a:ea typeface="Arial"/>
                <a:cs typeface="Arial"/>
                <a:sym typeface="Arial"/>
              </a:rPr>
              <a:t> has a default value (e.g. </a:t>
            </a:r>
            <a:r>
              <a:rPr b="0" lang="en" sz="1800" strike="noStrike">
                <a:solidFill>
                  <a:srgbClr val="000000"/>
                </a:solidFill>
                <a:latin typeface="Arial"/>
                <a:ea typeface="Arial"/>
                <a:cs typeface="Arial"/>
                <a:sym typeface="Arial"/>
              </a:rPr>
              <a:t>defaultdict</a:t>
            </a:r>
            <a:r>
              <a:rPr b="0" lang="en" sz="1100" strike="noStrike">
                <a:solidFill>
                  <a:srgbClr val="000000"/>
                </a:solidFill>
                <a:latin typeface="Arial"/>
                <a:ea typeface="Arial"/>
                <a:cs typeface="Arial"/>
                <a:sym typeface="Arial"/>
              </a:rPr>
              <a:t>):</a:t>
            </a:r>
            <a:endParaRPr b="0" sz="1100" strike="noStrike">
              <a:latin typeface="Arial"/>
              <a:ea typeface="Arial"/>
              <a:cs typeface="Arial"/>
              <a:sym typeface="Arial"/>
            </a:endParaRPr>
          </a:p>
        </p:txBody>
      </p:sp>
      <p:sp>
        <p:nvSpPr>
          <p:cNvPr id="1507" name="Google Shape;1507;g17a7cecd068_7_1344: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17a7cecd068_7_1354: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7" name="Google Shape;1517;g17a7cecd068_7_1354: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To avoid applying the function to missing values (and keep them as </a:t>
            </a:r>
            <a:r>
              <a:rPr b="0" lang="en" sz="1800" strike="noStrike">
                <a:solidFill>
                  <a:srgbClr val="000000"/>
                </a:solidFill>
                <a:latin typeface="Arial"/>
                <a:ea typeface="Arial"/>
                <a:cs typeface="Arial"/>
                <a:sym typeface="Arial"/>
              </a:rPr>
              <a:t>NaN</a:t>
            </a:r>
            <a:r>
              <a:rPr b="0" lang="en" sz="1100" strike="noStrike">
                <a:solidFill>
                  <a:srgbClr val="000000"/>
                </a:solidFill>
                <a:latin typeface="Arial"/>
                <a:ea typeface="Arial"/>
                <a:cs typeface="Arial"/>
                <a:sym typeface="Arial"/>
              </a:rPr>
              <a:t>) </a:t>
            </a:r>
            <a:r>
              <a:rPr b="0" lang="en" sz="1800" strike="noStrike">
                <a:solidFill>
                  <a:srgbClr val="000000"/>
                </a:solidFill>
                <a:latin typeface="Arial"/>
                <a:ea typeface="Arial"/>
                <a:cs typeface="Arial"/>
                <a:sym typeface="Arial"/>
              </a:rPr>
              <a:t>na_action='ignore'</a:t>
            </a:r>
            <a:r>
              <a:rPr b="0" lang="en" sz="1100" strike="noStrike">
                <a:solidFill>
                  <a:srgbClr val="000000"/>
                </a:solidFill>
                <a:latin typeface="Arial"/>
                <a:ea typeface="Arial"/>
                <a:cs typeface="Arial"/>
                <a:sym typeface="Arial"/>
              </a:rPr>
              <a:t> can be used:</a:t>
            </a:r>
            <a:endParaRPr b="0" sz="1100" strike="noStrike">
              <a:latin typeface="Arial"/>
              <a:ea typeface="Arial"/>
              <a:cs typeface="Arial"/>
              <a:sym typeface="Arial"/>
            </a:endParaRPr>
          </a:p>
        </p:txBody>
      </p:sp>
      <p:sp>
        <p:nvSpPr>
          <p:cNvPr id="1518" name="Google Shape;1518;g17a7cecd068_7_1354: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7a7cecd068_7_1362: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6" name="Google Shape;1526;g17a7cecd068_7_1362: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527" name="Google Shape;1527;g17a7cecd068_7_1362: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7a7cecd068_7_1381: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546" name="Google Shape;1546;g17a7cecd068_7_1381: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17a7cecd068_7_138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553" name="Google Shape;1553;g17a7cecd068_7_138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17a7cecd068_7_1393: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0" name="Google Shape;1560;g17a7cecd068_7_1393: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 finding the maximum SAT score per state</a:t>
            </a:r>
            <a:endParaRPr b="0" sz="1100" strike="noStrike">
              <a:latin typeface="Arial"/>
              <a:ea typeface="Arial"/>
              <a:cs typeface="Arial"/>
              <a:sym typeface="Arial"/>
            </a:endParaRPr>
          </a:p>
        </p:txBody>
      </p:sp>
      <p:sp>
        <p:nvSpPr>
          <p:cNvPr id="1561" name="Google Shape;1561;g17a7cecd068_7_1393: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7a7cecd068_7_201: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4" name="Google Shape;434;g17a7cecd068_7_201: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great news is that this one is easy. Think of your dataset as a bunch of negatives you found in a darkroom. Data-mining is about working the equipment to expose all the images as quickly as possible so you can see whether there’s anything inspiring on them. As with photos, remember not to take what you see too seriously. You didn’t take the photos, so you don’t know much about what’s off-screen. The golden rule of data-mining is: </a:t>
            </a:r>
            <a:r>
              <a:rPr b="1" lang="en" sz="1100" strike="noStrike">
                <a:solidFill>
                  <a:srgbClr val="000000"/>
                </a:solidFill>
                <a:latin typeface="Arial"/>
                <a:ea typeface="Arial"/>
                <a:cs typeface="Arial"/>
                <a:sym typeface="Arial"/>
              </a:rPr>
              <a:t>stick to what is here.</a:t>
            </a:r>
            <a:r>
              <a:rPr b="0" lang="en" sz="1100" strike="noStrike">
                <a:solidFill>
                  <a:srgbClr val="000000"/>
                </a:solidFill>
                <a:latin typeface="Arial"/>
                <a:ea typeface="Arial"/>
                <a:cs typeface="Arial"/>
                <a:sym typeface="Arial"/>
              </a:rPr>
              <a:t> Only make conclusions about what you can see, never about what you can’t see (for that you need statistics and lot more expertise).</a:t>
            </a:r>
            <a:endParaRPr b="0" sz="1100" strike="noStrike">
              <a:latin typeface="Arial"/>
              <a:ea typeface="Arial"/>
              <a:cs typeface="Arial"/>
              <a:sym typeface="Arial"/>
            </a:endParaRPr>
          </a:p>
        </p:txBody>
      </p:sp>
      <p:sp>
        <p:nvSpPr>
          <p:cNvPr id="435" name="Google Shape;435;g17a7cecd068_7_201: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7a7cecd068_7_1401: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569" name="Google Shape;1569;g17a7cecd068_7_1401: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7a7cecd068_7_1409: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8" name="Google Shape;1578;g17a7cecd068_7_1409:notes"/>
          <p:cNvSpPr txBox="1"/>
          <p:nvPr>
            <p:ph idx="1" type="body"/>
          </p:nvPr>
        </p:nvSpPr>
        <p:spPr>
          <a:xfrm>
            <a:off x="685503" y="4400594"/>
            <a:ext cx="5484676"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Relaffil   = rel affiliation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 MultiIndex or multi-level index is a cumbersome addition to a Pandas DataFrame that occasionally makes data easier to view, but often makes it more difficult to manipulate. You usually encounter a MultiIndex after a call to</a:t>
            </a:r>
            <a:r>
              <a:rPr b="0" lang="en" sz="1800" strike="noStrike">
                <a:solidFill>
                  <a:srgbClr val="000000"/>
                </a:solidFill>
                <a:latin typeface="Arial"/>
                <a:ea typeface="Arial"/>
                <a:cs typeface="Arial"/>
                <a:sym typeface="Arial"/>
              </a:rPr>
              <a:t>groupby</a:t>
            </a:r>
            <a:r>
              <a:rPr b="0" lang="en" sz="1100" strike="noStrike">
                <a:solidFill>
                  <a:srgbClr val="000000"/>
                </a:solidFill>
                <a:latin typeface="Arial"/>
                <a:ea typeface="Arial"/>
                <a:cs typeface="Arial"/>
                <a:sym typeface="Arial"/>
              </a:rPr>
              <a:t> when using multiple grouping columns or multiple aggregating columns.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Here Both the rows and columns have a MultiIndex with two levels.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They have different syntax for making subset selections and are more difficult to use with other methods. If you are an expert Pandas user, you can get some performance gains when making subset selections, </a:t>
            </a:r>
            <a:endParaRPr b="0" sz="1100" strike="noStrike">
              <a:latin typeface="Arial"/>
              <a:ea typeface="Arial"/>
              <a:cs typeface="Arial"/>
              <a:sym typeface="Arial"/>
            </a:endParaRPr>
          </a:p>
        </p:txBody>
      </p:sp>
      <p:sp>
        <p:nvSpPr>
          <p:cNvPr id="1579" name="Google Shape;1579;g17a7cecd068_7_1409: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17a7cecd068_7_141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587" name="Google Shape;1587;g17a7cecd068_7_141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17a7cecd068_7_1426: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597" name="Google Shape;1597;g17a7cecd068_7_1426: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17a7cecd068_7_1489: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8" name="Google Shape;1608;g17a7cecd068_7_1489: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Guidance: Avoid using a MultiIndex. Flatten it after a call to groupby by renaming columns and resetting the index.</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1609" name="Google Shape;1609;g17a7cecd068_7_1489: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7a7cecd068_7_1502: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622" name="Google Shape;1622;g17a7cecd068_7_1502: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17a7cecd068_7_1508: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9" name="Google Shape;1629;g17a7cecd068_7_1508: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Groupby vs pivot_table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The wide format is the pivot table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Guidance: use pivot_table when comparing groups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 really like to use pivot tables to compare values across groups and a groupby when I want to continue an analysis. From above, it is easier to compare male to female salaries when using the output of pivot_table. The result is easier to digest as a human and its the type of data you will see in an article or blog post. I view pivot tables as a finished product.</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result of a groupby is going to be in </a:t>
            </a:r>
            <a:r>
              <a:rPr b="0" lang="en" sz="1100" u="sng" strike="noStrike">
                <a:solidFill>
                  <a:schemeClr val="hlink"/>
                </a:solidFill>
                <a:latin typeface="Arial"/>
                <a:ea typeface="Arial"/>
                <a:cs typeface="Arial"/>
                <a:sym typeface="Arial"/>
                <a:hlinkClick r:id="rId2"/>
              </a:rPr>
              <a:t>tidy form</a:t>
            </a:r>
            <a:r>
              <a:rPr b="0" lang="en" sz="1100" strike="noStrike">
                <a:solidFill>
                  <a:srgbClr val="000000"/>
                </a:solidFill>
                <a:latin typeface="Arial"/>
                <a:ea typeface="Arial"/>
                <a:cs typeface="Arial"/>
                <a:sym typeface="Arial"/>
              </a:rPr>
              <a:t>, which lends itself to easier subsequent analysis, but isn’t as interpretable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1630" name="Google Shape;1630;g17a7cecd068_7_1508: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7a7cecd068_7_1573: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1" name="Google Shape;1641;g17a7cecd068_7_1573: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Tidy Data | Wickham | Journal of Statistical Software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https://www.jstatsoft.org/article/view/v059i10</a:t>
            </a:r>
            <a:endParaRPr b="0" sz="1800" strike="noStrike">
              <a:latin typeface="Arial"/>
              <a:ea typeface="Arial"/>
              <a:cs typeface="Arial"/>
              <a:sym typeface="Arial"/>
            </a:endParaRPr>
          </a:p>
        </p:txBody>
      </p:sp>
      <p:sp>
        <p:nvSpPr>
          <p:cNvPr id="1642" name="Google Shape;1642;g17a7cecd068_7_1573: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17a7cecd068_7_1581: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650" name="Google Shape;1650;g17a7cecd068_7_1581: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7a7cecd068_7_1590: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0" name="Google Shape;1660;g17a7cecd068_7_1590: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a:t>
            </a:r>
            <a:r>
              <a:rPr b="0" lang="en" sz="1800" strike="noStrike">
                <a:solidFill>
                  <a:srgbClr val="000000"/>
                </a:solidFill>
                <a:latin typeface="Arial"/>
                <a:ea typeface="Arial"/>
                <a:cs typeface="Arial"/>
                <a:sym typeface="Arial"/>
              </a:rPr>
              <a:t>pivot_table</a:t>
            </a:r>
            <a:r>
              <a:rPr b="0" lang="en" sz="1100" strike="noStrike">
                <a:solidFill>
                  <a:srgbClr val="000000"/>
                </a:solidFill>
                <a:latin typeface="Arial"/>
                <a:ea typeface="Arial"/>
                <a:cs typeface="Arial"/>
                <a:sym typeface="Arial"/>
              </a:rPr>
              <a:t> method and the </a:t>
            </a:r>
            <a:r>
              <a:rPr b="0" lang="en" sz="1800" strike="noStrike">
                <a:solidFill>
                  <a:srgbClr val="000000"/>
                </a:solidFill>
                <a:latin typeface="Arial"/>
                <a:ea typeface="Arial"/>
                <a:cs typeface="Arial"/>
                <a:sym typeface="Arial"/>
              </a:rPr>
              <a:t>crosstab</a:t>
            </a:r>
            <a:r>
              <a:rPr b="0" lang="en" sz="1100" strike="noStrike">
                <a:solidFill>
                  <a:srgbClr val="000000"/>
                </a:solidFill>
                <a:latin typeface="Arial"/>
                <a:ea typeface="Arial"/>
                <a:cs typeface="Arial"/>
                <a:sym typeface="Arial"/>
              </a:rPr>
              <a:t> function can both produce the exact same results with the same shape. They both share the parameters </a:t>
            </a:r>
            <a:r>
              <a:rPr b="0" lang="en" sz="1800" strike="noStrike">
                <a:solidFill>
                  <a:srgbClr val="000000"/>
                </a:solidFill>
                <a:latin typeface="Arial"/>
                <a:ea typeface="Arial"/>
                <a:cs typeface="Arial"/>
                <a:sym typeface="Arial"/>
              </a:rPr>
              <a:t>index</a:t>
            </a:r>
            <a:r>
              <a:rPr b="0" lang="en" sz="1100" strike="noStrike">
                <a:solidFill>
                  <a:srgbClr val="000000"/>
                </a:solidFill>
                <a:latin typeface="Arial"/>
                <a:ea typeface="Arial"/>
                <a:cs typeface="Arial"/>
                <a:sym typeface="Arial"/>
              </a:rPr>
              <a:t>, </a:t>
            </a:r>
            <a:r>
              <a:rPr b="0" lang="en" sz="1800" strike="noStrike">
                <a:solidFill>
                  <a:srgbClr val="000000"/>
                </a:solidFill>
                <a:latin typeface="Arial"/>
                <a:ea typeface="Arial"/>
                <a:cs typeface="Arial"/>
                <a:sym typeface="Arial"/>
              </a:rPr>
              <a:t>columns</a:t>
            </a:r>
            <a:r>
              <a:rPr b="0" lang="en" sz="1100" strike="noStrike">
                <a:solidFill>
                  <a:srgbClr val="000000"/>
                </a:solidFill>
                <a:latin typeface="Arial"/>
                <a:ea typeface="Arial"/>
                <a:cs typeface="Arial"/>
                <a:sym typeface="Arial"/>
              </a:rPr>
              <a:t>, </a:t>
            </a:r>
            <a:r>
              <a:rPr b="0" lang="en" sz="1800" strike="noStrike">
                <a:solidFill>
                  <a:srgbClr val="000000"/>
                </a:solidFill>
                <a:latin typeface="Arial"/>
                <a:ea typeface="Arial"/>
                <a:cs typeface="Arial"/>
                <a:sym typeface="Arial"/>
              </a:rPr>
              <a:t>values</a:t>
            </a:r>
            <a:r>
              <a:rPr b="0" lang="en" sz="1100" strike="noStrike">
                <a:solidFill>
                  <a:srgbClr val="000000"/>
                </a:solidFill>
                <a:latin typeface="Arial"/>
                <a:ea typeface="Arial"/>
                <a:cs typeface="Arial"/>
                <a:sym typeface="Arial"/>
              </a:rPr>
              <a:t>, and </a:t>
            </a:r>
            <a:r>
              <a:rPr b="0" lang="en" sz="1800" strike="noStrike">
                <a:solidFill>
                  <a:srgbClr val="000000"/>
                </a:solidFill>
                <a:latin typeface="Arial"/>
                <a:ea typeface="Arial"/>
                <a:cs typeface="Arial"/>
                <a:sym typeface="Arial"/>
              </a:rPr>
              <a:t>aggfunc</a:t>
            </a:r>
            <a:r>
              <a:rPr b="0" lang="en" sz="1100" strike="noStrike">
                <a:solidFill>
                  <a:srgbClr val="000000"/>
                </a:solidFill>
                <a:latin typeface="Arial"/>
                <a:ea typeface="Arial"/>
                <a:cs typeface="Arial"/>
                <a:sym typeface="Arial"/>
              </a:rPr>
              <a:t>. The major difference on the surface is that </a:t>
            </a:r>
            <a:r>
              <a:rPr b="0" lang="en" sz="1800" strike="noStrike">
                <a:solidFill>
                  <a:srgbClr val="000000"/>
                </a:solidFill>
                <a:latin typeface="Arial"/>
                <a:ea typeface="Arial"/>
                <a:cs typeface="Arial"/>
                <a:sym typeface="Arial"/>
              </a:rPr>
              <a:t>crosstab</a:t>
            </a:r>
            <a:r>
              <a:rPr b="0" lang="en" sz="1100" strike="noStrike">
                <a:solidFill>
                  <a:srgbClr val="000000"/>
                </a:solidFill>
                <a:latin typeface="Arial"/>
                <a:ea typeface="Arial"/>
                <a:cs typeface="Arial"/>
                <a:sym typeface="Arial"/>
              </a:rPr>
              <a:t> is a function and not a DataFrame method.</a:t>
            </a:r>
            <a:endParaRPr b="0" sz="1100" strike="noStrike">
              <a:latin typeface="Arial"/>
              <a:ea typeface="Arial"/>
              <a:cs typeface="Arial"/>
              <a:sym typeface="Arial"/>
            </a:endParaRPr>
          </a:p>
        </p:txBody>
      </p:sp>
      <p:sp>
        <p:nvSpPr>
          <p:cNvPr id="1661" name="Google Shape;1661;g17a7cecd068_7_1590: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7a7cecd068_7_213: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 name="Google Shape;447;g17a7cecd068_7_213: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What on earth is data science?. The quest for a useful definition | by Cassie Kozyrkov | HackerNoon.com | Medium</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https://medium.com/hackernoon/what-on-earth-is-data-science-eb1237d8cb37</a:t>
            </a:r>
            <a:endParaRPr b="0" sz="1800" strike="noStrike">
              <a:latin typeface="Arial"/>
              <a:ea typeface="Arial"/>
              <a:cs typeface="Arial"/>
              <a:sym typeface="Arial"/>
            </a:endParaRPr>
          </a:p>
        </p:txBody>
      </p:sp>
      <p:sp>
        <p:nvSpPr>
          <p:cNvPr id="448" name="Google Shape;448;g17a7cecd068_7_213: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17a7cecd068_7_1598: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669" name="Google Shape;1669;g17a7cecd068_7_1598: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7a7cecd068_7_1604: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6" name="Google Shape;1676;g17a7cecd068_7_1604: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also have the option of normalizing over the rows using the string ‘index’ or over the entire DataFrame with the string ‘all’ as seen below.</a:t>
            </a:r>
            <a:endParaRPr b="0" sz="1100" strike="noStrike">
              <a:latin typeface="Arial"/>
              <a:ea typeface="Arial"/>
              <a:cs typeface="Arial"/>
              <a:sym typeface="Arial"/>
            </a:endParaRPr>
          </a:p>
        </p:txBody>
      </p:sp>
      <p:sp>
        <p:nvSpPr>
          <p:cNvPr id="1677" name="Google Shape;1677;g17a7cecd068_7_1604: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17a7cecd068_7_1612: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5" name="Google Shape;1685;g17a7cecd068_7_1612: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also have the option of normalizing over the rows using the string ‘index’ or over the entire DataFrame with the string ‘all’ as seen below.</a:t>
            </a:r>
            <a:endParaRPr b="0" sz="1100" strike="noStrike">
              <a:latin typeface="Arial"/>
              <a:ea typeface="Arial"/>
              <a:cs typeface="Arial"/>
              <a:sym typeface="Arial"/>
            </a:endParaRPr>
          </a:p>
        </p:txBody>
      </p:sp>
      <p:sp>
        <p:nvSpPr>
          <p:cNvPr id="1686" name="Google Shape;1686;g17a7cecd068_7_1612: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17a7cecd068_7_1621: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695" name="Google Shape;1695;g17a7cecd068_7_1621: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7a7cecd068_7_1627: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2" name="Google Shape;1702;g17a7cecd068_7_1627: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d represents the weighted average of 50 Indian company stocks in 17 sectors. The dataset is openly available on</a:t>
            </a:r>
            <a:r>
              <a:rPr b="0" lang="en" sz="1100" u="sng" strike="noStrike">
                <a:solidFill>
                  <a:schemeClr val="hlink"/>
                </a:solidFill>
                <a:latin typeface="Arial"/>
                <a:ea typeface="Arial"/>
                <a:cs typeface="Arial"/>
                <a:sym typeface="Arial"/>
                <a:hlinkClick r:id="rId2"/>
              </a:rPr>
              <a:t> Kaggle</a:t>
            </a:r>
            <a:r>
              <a:rPr b="0" lang="en" sz="1100" strike="noStrike">
                <a:solidFill>
                  <a:srgbClr val="000000"/>
                </a:solidFill>
                <a:latin typeface="Arial"/>
                <a:ea typeface="Arial"/>
                <a:cs typeface="Arial"/>
                <a:sym typeface="Arial"/>
              </a:rPr>
              <a:t>, but we’ll be using a subset of the data containing the stock value of only four sectors – banking, pharma, IT, and FMCG.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1703" name="Google Shape;1703;g17a7cecd068_7_1627: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17a7cecd068_7_1635: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1" name="Google Shape;1711;g17a7cecd068_7_1635: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Where is the x?</a:t>
            </a:r>
            <a:endParaRPr b="0" sz="1800" strike="noStrike">
              <a:latin typeface="Arial"/>
              <a:ea typeface="Arial"/>
              <a:cs typeface="Arial"/>
              <a:sym typeface="Arial"/>
            </a:endParaRPr>
          </a:p>
        </p:txBody>
      </p:sp>
      <p:sp>
        <p:nvSpPr>
          <p:cNvPr id="1712" name="Google Shape;1712;g17a7cecd068_7_1635: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17a7cecd068_7_1645: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722" name="Google Shape;1722;g17a7cecd068_7_1645: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17a7cecd068_7_1651: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9" name="Google Shape;1729;g17a7cecd068_7_1651: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Where is the x?</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will also need to specify the x and y coordinates to be referenced as the x and y-axis. Since the Date is already the index column, it will be configured as the X-axis.</a:t>
            </a:r>
            <a:endParaRPr b="0" sz="1100" strike="noStrike">
              <a:latin typeface="Arial"/>
              <a:ea typeface="Arial"/>
              <a:cs typeface="Arial"/>
              <a:sym typeface="Arial"/>
            </a:endParaRPr>
          </a:p>
        </p:txBody>
      </p:sp>
      <p:sp>
        <p:nvSpPr>
          <p:cNvPr id="1730" name="Google Shape;1730;g17a7cecd068_7_1651: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17a7cecd068_7_1660: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739" name="Google Shape;1739;g17a7cecd068_7_1660: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7a7cecd068_7_1666: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746" name="Google Shape;1746;g17a7cecd068_7_1666: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7a7cecd068_7_220: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55" name="Google Shape;455;g17a7cecd068_7_220: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17a7cecd068_7_1672: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753" name="Google Shape;1753;g17a7cecd068_7_1672: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17a7cecd068_7_1678: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0" name="Google Shape;1760;g17a7cecd068_7_1678:notes"/>
          <p:cNvSpPr txBox="1"/>
          <p:nvPr>
            <p:ph idx="1" type="body"/>
          </p:nvPr>
        </p:nvSpPr>
        <p:spPr>
          <a:xfrm>
            <a:off x="685503" y="4400594"/>
            <a:ext cx="5484676"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data.resample() is used to resample the stock data.</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‘M’ stands for month-end frequency and denotes the offset values you want to resample the data.</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mean() indicates the average stock price during this period.</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Is the average per month or the last day only?</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1761" name="Google Shape;1761;g17a7cecd068_7_1678: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7a7cecd068_7_1686: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9" name="Google Shape;1769;g17a7cecd068_7_1686: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770" name="Google Shape;1770;g17a7cecd068_7_1686: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17a7cecd068_7_1695: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9" name="Google Shape;1779;g17a7cecd068_7_1695: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780" name="Google Shape;1780;g17a7cecd068_7_1695: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17a7cecd068_7_1705: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0" name="Google Shape;1790;g17a7cecd068_7_1705: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791" name="Google Shape;1791;g17a7cecd068_7_1705: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17a7cecd068_7_1716: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02" name="Google Shape;1802;g17a7cecd068_7_1716: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7a7cecd068_7_1723: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10" name="Google Shape;1810;g17a7cecd068_7_1723: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7a7cecd068_7_1731: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19" name="Google Shape;1819;g17a7cecd068_7_1731: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17a7cecd068_7_1739: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28" name="Google Shape;1828;g17a7cecd068_7_1739: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17a7cecd068_7_1745: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35" name="Google Shape;1835;g17a7cecd068_7_1745: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7a7cecd068_7_225: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61" name="Google Shape;461;g17a7cecd068_7_225: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7a7cecd068_7_1752: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3" name="Google Shape;1843;g17a7cecd068_7_1752: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844" name="Google Shape;1844;g17a7cecd068_7_1752: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17a7cecd068_7_1760: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2" name="Google Shape;1852;g17a7cecd068_7_1760: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1 for hist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2 for bar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What about count plot?</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1853" name="Google Shape;1853;g17a7cecd068_7_1760: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7a7cecd068_7_1769: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2" name="Google Shape;1862;g17a7cecd068_7_1769: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863" name="Google Shape;1863;g17a7cecd068_7_1769: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17a7cecd068_7_1778: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72" name="Google Shape;1872;g17a7cecd068_7_1778: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17a7cecd068_7_1784: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9" name="Google Shape;1879;g17a7cecd068_7_1784: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default bin value is 10. Bin size can be changed using the “bins” keyword.</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Alpha sets the transparence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We selected only two columns </a:t>
            </a:r>
            <a:endParaRPr b="0" sz="1100" strike="noStrike">
              <a:latin typeface="Arial"/>
              <a:ea typeface="Arial"/>
              <a:cs typeface="Arial"/>
              <a:sym typeface="Arial"/>
            </a:endParaRPr>
          </a:p>
        </p:txBody>
      </p:sp>
      <p:sp>
        <p:nvSpPr>
          <p:cNvPr id="1880" name="Google Shape;1880;g17a7cecd068_7_1784: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17a7cecd068_7_1793: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89" name="Google Shape;1889;g17a7cecd068_7_1793: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7a7cecd068_7_1800: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7" name="Google Shape;1897;g17a7cecd068_7_1800: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898" name="Google Shape;1898;g17a7cecd068_7_1800: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17a7cecd068_7_1809: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7" name="Google Shape;1907;g17a7cecd068_7_1809: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a:t>
            </a:r>
            <a:r>
              <a:rPr b="0" lang="en" sz="1100" u="sng" strike="noStrike">
                <a:solidFill>
                  <a:schemeClr val="hlink"/>
                </a:solidFill>
                <a:latin typeface="Arial"/>
                <a:ea typeface="Arial"/>
                <a:cs typeface="Arial"/>
                <a:sym typeface="Arial"/>
                <a:hlinkClick r:id="rId2"/>
              </a:rPr>
              <a:t> hexagonal bin plot</a:t>
            </a:r>
            <a:r>
              <a:rPr b="0" lang="en" sz="1100" strike="noStrike">
                <a:solidFill>
                  <a:srgbClr val="000000"/>
                </a:solidFill>
                <a:latin typeface="Arial"/>
                <a:ea typeface="Arial"/>
                <a:cs typeface="Arial"/>
                <a:sym typeface="Arial"/>
              </a:rPr>
              <a:t>, also known as a hexbin plot, can be used as an alternative to scatterplots. This kind of plot is particularly useful when the number of data points is huge, and each point cannot be plotted individually.</a:t>
            </a:r>
            <a:endParaRPr b="0" sz="1100" strike="noStrike">
              <a:latin typeface="Arial"/>
              <a:ea typeface="Arial"/>
              <a:cs typeface="Arial"/>
              <a:sym typeface="Arial"/>
            </a:endParaRPr>
          </a:p>
        </p:txBody>
      </p:sp>
      <p:sp>
        <p:nvSpPr>
          <p:cNvPr id="1908" name="Google Shape;1908;g17a7cecd068_7_1809: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7a7cecd068_7_1816: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5" name="Google Shape;1915;g17a7cecd068_7_1816: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Pandas objects come equipped with their</a:t>
            </a:r>
            <a:r>
              <a:rPr b="0" lang="en" sz="1100" u="sng" strike="noStrike">
                <a:solidFill>
                  <a:schemeClr val="hlink"/>
                </a:solidFill>
                <a:latin typeface="Arial"/>
                <a:ea typeface="Arial"/>
                <a:cs typeface="Arial"/>
                <a:sym typeface="Arial"/>
                <a:hlinkClick r:id="rId2"/>
              </a:rPr>
              <a:t> plotting functions</a:t>
            </a:r>
            <a:r>
              <a:rPr b="0" lang="en" sz="1100" strike="noStrike">
                <a:solidFill>
                  <a:srgbClr val="000000"/>
                </a:solidFill>
                <a:latin typeface="Arial"/>
                <a:ea typeface="Arial"/>
                <a:cs typeface="Arial"/>
                <a:sym typeface="Arial"/>
              </a:rPr>
              <a:t>. These plotting functions are essentially wrappers around the</a:t>
            </a:r>
            <a:r>
              <a:rPr b="0" lang="en" sz="1100" u="sng" strike="noStrike">
                <a:solidFill>
                  <a:schemeClr val="hlink"/>
                </a:solidFill>
                <a:latin typeface="Arial"/>
                <a:ea typeface="Arial"/>
                <a:cs typeface="Arial"/>
                <a:sym typeface="Arial"/>
                <a:hlinkClick r:id="rId3"/>
              </a:rPr>
              <a:t> matplotlib</a:t>
            </a:r>
            <a:r>
              <a:rPr b="0" lang="en" sz="1100" strike="noStrike">
                <a:solidFill>
                  <a:srgbClr val="000000"/>
                </a:solidFill>
                <a:latin typeface="Arial"/>
                <a:ea typeface="Arial"/>
                <a:cs typeface="Arial"/>
                <a:sym typeface="Arial"/>
              </a:rPr>
              <a:t> library. Think of matplotlib as a backend for pandas plots.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5 Minute Guide to Plotting with Pandas | by Rebecca Vickery | Towards Data Science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https://towardsdatascience.com/5-minute-guide-to-plotting-with-pandas-e8c0f40a1df4</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Fast plotting with Pandas. Quickly visualize your data with these… | by Tom Waterman | Towards Data Science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https://towardsdatascience.com/the-best-pandas-plotting-features-c9789e04a5a0</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Data Visualization with Pandas and Seaborn 🎓 | by Tirendaz Academy | Level Up Coding</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https://levelup.gitconnected.com/data-visualization-with-pandas-and-seaborn-5de444b567a0</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08.Pandas Visualization | jupyter notebooks gallery</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https://notebook.community/vravishankar/Jupyter-Books/pandas/08.Pandas%20Visualization</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Python for Librarians: Plotting Your Data - Pandas</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https://librarycarpentry.org/library-python/06a-plotting-with-pandas/</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5.0</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https://phdphysics.cloud.ba.infn.it/wp-content/uploads/2017/06/8-Diacono-3Maggio.pdf</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Univariate plots in pandas | Python</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https://campus.datacamp.com/courses/python-for-r-users/plotting-4?ex=2</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Pandas Foundations | DataCamp</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https://learn.datacamp.com/courses/pandas-foundations?tap_a=5644-dce66f&amp;tap_s=93618-a68c98</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Data Science Courses: R &amp; Python Analysis Tutorials | DataCamp</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https://learn.datacamp.com/search?q=pandas+plot</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Pandas Plot: Deep Dive Into Plotting Directly with Pandas - neptune.ai</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https://neptune.ai/blog/pandas-plot-deep-dive-into-plotting-directly-with-pandas?utm_source=datacamp&amp;utm_medium=post&amp;utm_campaign=blog-pandas-plot-deep-dive-into-plotting-directly-with-pandas</a:t>
            </a:r>
            <a:endParaRPr b="0" sz="1800" strike="noStrike">
              <a:latin typeface="Arial"/>
              <a:ea typeface="Arial"/>
              <a:cs typeface="Arial"/>
              <a:sym typeface="Arial"/>
            </a:endParaRPr>
          </a:p>
        </p:txBody>
      </p:sp>
      <p:sp>
        <p:nvSpPr>
          <p:cNvPr id="1916" name="Google Shape;1916;g17a7cecd068_7_1816: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17a7cecd06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17a7cecd06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7a7cecd0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7a7cecd0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7a7cecd068_7_231: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73" name="Google Shape;473;g17a7cecd068_7_231: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7a7cecd068_7_113: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g17a7cecd068_7_113: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335" name="Google Shape;335;g17a7cecd068_7_113: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7a7cecd068_7_244: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2" name="Google Shape;482;g17a7cecd068_7_244: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Which can be converted to continuous ?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3 points … never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7 points … maybe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10 points .. Probably yes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483" name="Google Shape;483;g17a7cecd068_7_244: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7a7cecd068_7_253: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2" name="Google Shape;492;g17a7cecd068_7_253: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Ordinal or nominal?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I think nominal..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But maybe if we changed saline to 0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Maybe it turns to be ordinal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493" name="Google Shape;493;g17a7cecd068_7_253: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7a7cecd068_7_260: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g17a7cecd068_7_260: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Can be Nominal or ordinal</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501" name="Google Shape;501;g17a7cecd068_7_260: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7a7cecd068_7_267: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8" name="Google Shape;508;g17a7cecd068_7_267: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Spleen size&gt;  what’s the data type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Formerly : continuous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Then categorical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Time from bmt to diagnosis</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Continuous then categorical    maybe ordinal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Is it outcome variable … ordinal makes sense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Is it a predictor . Maybe order matters, like Cochrane Armitage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509" name="Google Shape;509;g17a7cecd068_7_267: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7a7cecd068_7_274: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g17a7cecd068_7_274: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Standard deviation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Just a single estimate for the data spread </a:t>
            </a:r>
            <a:endParaRPr b="0" sz="1800" strike="noStrike">
              <a:latin typeface="Arial"/>
              <a:ea typeface="Arial"/>
              <a:cs typeface="Arial"/>
              <a:sym typeface="Arial"/>
            </a:endParaRPr>
          </a:p>
        </p:txBody>
      </p:sp>
      <p:sp>
        <p:nvSpPr>
          <p:cNvPr id="517" name="Google Shape;517;g17a7cecd068_7_274: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7a7cecd068_7_281: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4" name="Google Shape;524;g17a7cecd068_7_281: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More Statistics | SoloLearn</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https://www.sololearn.com/learning/1161/4778/12271/2</a:t>
            </a:r>
            <a:endParaRPr b="0" sz="1800" strike="noStrike">
              <a:latin typeface="Arial"/>
              <a:ea typeface="Arial"/>
              <a:cs typeface="Arial"/>
              <a:sym typeface="Arial"/>
            </a:endParaRPr>
          </a:p>
        </p:txBody>
      </p:sp>
      <p:sp>
        <p:nvSpPr>
          <p:cNvPr id="525" name="Google Shape;525;g17a7cecd068_7_281: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7a7cecd068_7_288: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532" name="Google Shape;532;g17a7cecd068_7_288: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7a7cecd068_7_294: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9" name="Google Shape;539;g17a7cecd068_7_294: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When to choose boxplot over histogram?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Normality : mean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Skewed : median /IQR / maybe range if no outliers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Outliers : IQR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 </a:t>
            </a:r>
            <a:endParaRPr b="0" sz="1800" strike="noStrike">
              <a:latin typeface="Arial"/>
              <a:ea typeface="Arial"/>
              <a:cs typeface="Arial"/>
              <a:sym typeface="Arial"/>
            </a:endParaRPr>
          </a:p>
        </p:txBody>
      </p:sp>
      <p:sp>
        <p:nvSpPr>
          <p:cNvPr id="540" name="Google Shape;540;g17a7cecd068_7_294: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7a7cecd068_7_300: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 name="Google Shape;546;g17a7cecd068_7_300: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547" name="Google Shape;547;g17a7cecd068_7_300: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7a7cecd068_7_30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554" name="Google Shape;554;g17a7cecd068_7_30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7a7cecd068_7_120: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42" name="Google Shape;342;g17a7cecd068_7_120: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7a7cecd068_7_313: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1" name="Google Shape;561;g17a7cecd068_7_313: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562" name="Google Shape;562;g17a7cecd068_7_313: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7a7cecd068_7_323: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g17a7cecd068_7_323: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i="1" lang="en" sz="1100" strike="noStrike">
                <a:solidFill>
                  <a:srgbClr val="000000"/>
                </a:solidFill>
                <a:latin typeface="Arial"/>
                <a:ea typeface="Arial"/>
                <a:cs typeface="Arial"/>
                <a:sym typeface="Arial"/>
              </a:rPr>
              <a:t>A certain town is served by two hospitals. In the larger hospital, about 45 babies are born each day, and in the smaller hospital, about 15 babies are born each day. As you know, about 50% of all babies are boys. However, the exact percentage varies from day to day. Sometimes it may be higher than 50%, sometimes lower.</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i="1" lang="en" sz="1100" strike="noStrike">
                <a:solidFill>
                  <a:srgbClr val="000000"/>
                </a:solidFill>
                <a:latin typeface="Arial"/>
                <a:ea typeface="Arial"/>
                <a:cs typeface="Arial"/>
                <a:sym typeface="Arial"/>
              </a:rPr>
              <a:t>For a period of 1 year, each hospital recorded the days on which more than 60% of the babies born were boys. Which hospital do you think recorded more such days?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If you guessed 2., then congratulations, you are data literate! The reasoning is the smaller the sample size, the more extreme the values.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573" name="Google Shape;573;g17a7cecd068_7_323: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7a7cecd068_7_330: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g17a7cecd068_7_330: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can test the principle that small samples produce extreme results by flipping a coin. With a small sample, say 5 tosses, there is a good chance you get 4 tails. Does this mean the coin always comes up 80% tails? No, this means your sample is too small to draw any significant conclusions.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br>
              <a:rPr lang="en" sz="1200"/>
            </a:b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This trick is often used when marketing products by asking a small number of people about a particular brand. You can get impressive-sounding numbers (90% of doctors like this toothpaste) if you repeatedly survey small groups and only report the favorable results. Ask a small group, look at the results, throw away the bad, and repeat until you get the stats you need!</a:t>
            </a:r>
            <a:endParaRPr b="0" sz="1100" strike="noStrike">
              <a:latin typeface="Arial"/>
              <a:ea typeface="Arial"/>
              <a:cs typeface="Arial"/>
              <a:sym typeface="Arial"/>
            </a:endParaRPr>
          </a:p>
        </p:txBody>
      </p:sp>
      <p:sp>
        <p:nvSpPr>
          <p:cNvPr id="581" name="Google Shape;581;g17a7cecd068_7_330: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7a7cecd068_0_27:notes"/>
          <p:cNvSpPr/>
          <p:nvPr>
            <p:ph idx="2" type="sldImg"/>
          </p:nvPr>
        </p:nvSpPr>
        <p:spPr>
          <a:xfrm>
            <a:off x="685734" y="1142867"/>
            <a:ext cx="5484600" cy="3084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8" name="Google Shape;588;g17a7cecd068_0_27:notes"/>
          <p:cNvSpPr txBox="1"/>
          <p:nvPr>
            <p:ph idx="1" type="body"/>
          </p:nvPr>
        </p:nvSpPr>
        <p:spPr>
          <a:xfrm>
            <a:off x="685829" y="4400594"/>
            <a:ext cx="5484300" cy="3598200"/>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lang="en"/>
              <a:t>Even if data is large, one can identify useless pattern if inconsiderable subgrouping took place. </a:t>
            </a:r>
            <a:endParaRPr/>
          </a:p>
          <a:p>
            <a:pPr indent="-190500" lvl="0" marL="190500" rtl="0" algn="l">
              <a:lnSpc>
                <a:spcPct val="100000"/>
              </a:lnSpc>
              <a:spcBef>
                <a:spcPts val="0"/>
              </a:spcBef>
              <a:spcAft>
                <a:spcPts val="0"/>
              </a:spcAft>
              <a:buNone/>
            </a:pPr>
            <a:r>
              <a:t/>
            </a:r>
            <a:endParaRPr/>
          </a:p>
          <a:p>
            <a:pPr indent="-190500" lvl="0" marL="190500" rtl="0" algn="l">
              <a:lnSpc>
                <a:spcPct val="100000"/>
              </a:lnSpc>
              <a:spcBef>
                <a:spcPts val="0"/>
              </a:spcBef>
              <a:spcAft>
                <a:spcPts val="0"/>
              </a:spcAft>
              <a:buNone/>
            </a:pPr>
            <a:r>
              <a:rPr lang="en"/>
              <a:t>Ex. males older than 56 who are engineers and have 0 children respond to treatment </a:t>
            </a:r>
            <a:endParaRPr/>
          </a:p>
        </p:txBody>
      </p:sp>
      <p:sp>
        <p:nvSpPr>
          <p:cNvPr id="589" name="Google Shape;589;g17a7cecd068_0_27:notes"/>
          <p:cNvSpPr/>
          <p:nvPr/>
        </p:nvSpPr>
        <p:spPr>
          <a:xfrm>
            <a:off x="3884734" y="8685423"/>
            <a:ext cx="2969700" cy="456600"/>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7a7cecd068_7_33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598" name="Google Shape;598;g17a7cecd068_7_33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7a7cecd068_7_342: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4" name="Google Shape;604;g17a7cecd068_7_342: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In their study on learner perspectives in the context of English as a ForeignLanguage, Cheng, Jui-Chuan, Yi-Chen and Ying-shu (2010: 79) found that “over70 percent of the students preferred language-skills courses” over other courses, which seems quite a lot. They furthermore add that “of the 41 percent who plannedto seek employment, an overwhelming majority of respondents (82%)disliked theidea of content-driven design (Design 1)” (Cheng et al. 2010: 80). The reader hasto be very diligent here and go back to the methodology section where the authorsexplain that they included only 96 participants in their study, which is“approximately 35% of the target population” (Cheng et al. 2010: 75). Hence, from274 students, a number that was not directly stated, the authors were able to ask96, which means that 35% represent the target group. From these 96 students, 41%“plan to seek employment”. This makes 39 students. 82% of these 39 students,meaning 32 students, are described as “an overwhelming majority” who “dislikedthe idea of content-driven design” (Cheng et al. 2010: 80). In the end, however,the authors only refer to 32 out of274 students. “Overwhelming” does thereforedefinitely not seem fitting. This example shows that students should be aware thatthe reference sample might be quite small and not be of importance yet still beemphasised in several studies. It should not be confused with the larger overallsample.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(11) (PDF) Statistics Can Lie! – Using Descriptive Statistics in Academic Writing to Shape Reader’s Interpretations | Jessica Dheskali - Academia.edu</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https://www.academia.edu/43624921/Statistics_Can_Lie_Using_Descriptive_Statistics_in_Academic_Writing_to_Shape_Reader_s_Interpretations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605" name="Google Shape;605;g17a7cecd068_7_342: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7a7cecd068_7_349: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2" name="Google Shape;612;g17a7cecd068_7_349: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In their study on learner perspectives in the context of English as a ForeignLanguage, Cheng, Jui-Chuan, Yi-Chen and Ying-shu (2010: 79) found that “over70 percent of the students preferred language-skills courses” over other courses, which seems quite a lot. They furthermore add that “of the 41 percent who plannedto seek employment, an overwhelming majority of respondents (82%)disliked theidea of content-driven design (Design 1)” (Cheng et al. 2010: 80). The reader hasto be very diligent here and go back to the methodology section where the authorsexplain that they included only 96 participants in their study, which is“approximately 35% of the target population” (Cheng et al. 2010: 75). Hence, from274 students, a number that was not directly stated, the authors were able to ask96, which means that 35% represent the target group. From these 96 students, 41%“plan to seek employment”. This makes 39 students. 82% of these 39 students,meaning 32 students, are described as “an overwhelming majority” who “dislikedthe idea of content-driven design” (Cheng et al. 2010: 80). In the end, however,the authors only refer to 32 out of274 students. “Overwhelming” does thereforedefinitely not seem fitting. This example shows that students should be aware thatthe reference sample might be quite small and not be of importance yet still beemphasised in several studies. It should not be confused with the larger overallsample.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(11) (PDF) Statistics Can Lie! – Using Descriptive Statistics in Academic Writing to Shape Reader’s Interpretations | Jessica Dheskali - Academia.edu</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https://www.academia.edu/43624921/Statistics_Can_Lie_Using_Descriptive_Statistics_in_Academic_Writing_to_Shape_Reader_s_Interpretations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613" name="Google Shape;613;g17a7cecd068_7_349: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7a7cecd068_7_361: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625" name="Google Shape;625;g17a7cecd068_7_361: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7a7cecd068_7_366: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1" name="Google Shape;631;g17a7cecd068_7_366: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two children, one of whom tests a 99 on IQ and the other a 102, you really should not tell them to avoid comparisons. Why? Because </a:t>
            </a:r>
            <a:r>
              <a:rPr b="0" lang="en" sz="1100" u="sng" strike="noStrike">
                <a:solidFill>
                  <a:schemeClr val="hlink"/>
                </a:solidFill>
                <a:latin typeface="Arial"/>
                <a:ea typeface="Arial"/>
                <a:cs typeface="Arial"/>
                <a:sym typeface="Arial"/>
                <a:hlinkClick r:id="rId2"/>
              </a:rPr>
              <a:t>IQ tests can have a standard error of around 3 points </a:t>
            </a:r>
            <a:r>
              <a:rPr b="0" lang="en" sz="1100" strike="noStrike">
                <a:solidFill>
                  <a:srgbClr val="000000"/>
                </a:solidFill>
                <a:latin typeface="Arial"/>
                <a:ea typeface="Arial"/>
                <a:cs typeface="Arial"/>
                <a:sym typeface="Arial"/>
              </a:rPr>
              <a:t>which means a child scoring a 99 once would be expected to score between 96 and 102 about 68% of the time. The overall difference might not be significant and could reverse itself in repeated testing. In other words, by leaving out the expected standard error in the results, you can draw a more drastic conclusion than that offered by the data.</a:t>
            </a:r>
            <a:endParaRPr b="0" sz="1100" strike="noStrike">
              <a:latin typeface="Arial"/>
              <a:ea typeface="Arial"/>
              <a:cs typeface="Arial"/>
              <a:sym typeface="Arial"/>
            </a:endParaRPr>
          </a:p>
        </p:txBody>
      </p:sp>
      <p:sp>
        <p:nvSpPr>
          <p:cNvPr id="632" name="Google Shape;632;g17a7cecd068_7_366: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7a7cecd068_7_375: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1" name="Google Shape;641;g17a7cecd068_7_375: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Think of it this way: if there was a medicine that increased lifespan by 2 years on average would you take it? Would it change your mind if the worst impact was a loss of 12 years of life and the maximum a gain of 14 years? It usually is the details that matter and one summary statistic cannot tell the whole story.</a:t>
            </a:r>
            <a:endParaRPr b="0" sz="1100" strike="noStrike">
              <a:latin typeface="Arial"/>
              <a:ea typeface="Arial"/>
              <a:cs typeface="Arial"/>
              <a:sym typeface="Arial"/>
            </a:endParaRPr>
          </a:p>
        </p:txBody>
      </p:sp>
      <p:sp>
        <p:nvSpPr>
          <p:cNvPr id="642" name="Google Shape;642;g17a7cecd068_7_375: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7a7cecd068_7_12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50" name="Google Shape;350;g17a7cecd068_7_12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7a7cecd068_7_382: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9" name="Google Shape;649;g17a7cecd068_7_382: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Misleading Statistics &amp; Data – News Examples For Misuse of Statistics</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https://www.datapine.com/blog/misleading-statistics-and-data/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650" name="Google Shape;650;g17a7cecd068_7_382: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7a7cecd068_7_389: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7" name="Google Shape;657;g17a7cecd068_7_389: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658" name="Google Shape;658;g17a7cecd068_7_389: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7a7cecd068_7_398: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7" name="Google Shape;667;g17a7cecd068_7_398: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claim, which was based on surveys of dentists and hygienists carried out by the manufacturer, was found to be misrepresentative as it allowed the participants to select one or more toothpaste brands. The ASA stated that the claim “… would be understood by readers to mean that 80 percent of dentists recommend Colgate over and above other brands, and the remaining 20 percent would recommend different brands.”</a:t>
            </a:r>
            <a:endParaRPr b="0" sz="1100" strike="noStrike">
              <a:latin typeface="Arial"/>
              <a:ea typeface="Arial"/>
              <a:cs typeface="Arial"/>
              <a:sym typeface="Arial"/>
            </a:endParaRPr>
          </a:p>
        </p:txBody>
      </p:sp>
      <p:sp>
        <p:nvSpPr>
          <p:cNvPr id="668" name="Google Shape;668;g17a7cecd068_7_398: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7a7cecd068_7_404: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4" name="Google Shape;674;g17a7cecd068_7_404: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ASA continued, “Because we understood that another competitor’s brand was recommended almost as much as the Colgate brand by the dentists surveyed, we concluded that the claim misleadingly implied 80 percent of dentists recommend Colgate toothpaste in preference to all other brands.” The ASA also claimed that the scripts used for the survey informed the participants that the research was being performed by an independent research company, which was inherently false.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Maybe small numbers of surveys is also a similar problem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U survey 10 dentists. By chance u get very good results. U keep them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And remove other results that were unfavorable </a:t>
            </a:r>
            <a:endParaRPr b="0" sz="1800" strike="noStrike">
              <a:latin typeface="Arial"/>
              <a:ea typeface="Arial"/>
              <a:cs typeface="Arial"/>
              <a:sym typeface="Arial"/>
            </a:endParaRPr>
          </a:p>
        </p:txBody>
      </p:sp>
      <p:sp>
        <p:nvSpPr>
          <p:cNvPr id="675" name="Google Shape;675;g17a7cecd068_7_404: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7a7cecd068_7_413: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684" name="Google Shape;684;g17a7cecd068_7_413: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7a7cecd068_7_418: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690" name="Google Shape;690;g17a7cecd068_7_418: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7a7cecd068_7_424: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7" name="Google Shape;697;g17a7cecd068_7_424: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For example, the mean and median income in the United States </a:t>
            </a:r>
            <a:r>
              <a:rPr b="0" lang="en" sz="1100" u="sng" strike="noStrike">
                <a:solidFill>
                  <a:schemeClr val="hlink"/>
                </a:solidFill>
                <a:latin typeface="Arial"/>
                <a:ea typeface="Arial"/>
                <a:cs typeface="Arial"/>
                <a:sym typeface="Arial"/>
                <a:hlinkClick r:id="rId2"/>
              </a:rPr>
              <a:t>differ by about $16,000</a:t>
            </a:r>
            <a:r>
              <a:rPr b="0" lang="en" sz="1100" strike="noStrike">
                <a:solidFill>
                  <a:srgbClr val="000000"/>
                </a:solidFill>
                <a:latin typeface="Arial"/>
                <a:ea typeface="Arial"/>
                <a:cs typeface="Arial"/>
                <a:sym typeface="Arial"/>
              </a:rPr>
              <a:t>. By choosing which value to report as the average, politicians, marketers, and CEOs can draw opposing conclusions from the same data.</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How to avoid?</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way to avoid this is to look at the mean, median, and mode of a dataset (again you need all these numbers!). Figure out which one is most appropriate (usually the median for highly skewed datasets such as income, city size, life span, housing prices and so on) and use that if you need a one figure summary. If you can, graph the entire set of values in a histogram and look at the distribution. Try to use more than a single number to describe a dataset, and if you report an average, specify which you are using!</a:t>
            </a:r>
            <a:endParaRPr b="0" sz="1100" strike="noStrike">
              <a:latin typeface="Arial"/>
              <a:ea typeface="Arial"/>
              <a:cs typeface="Arial"/>
              <a:sym typeface="Arial"/>
            </a:endParaRPr>
          </a:p>
        </p:txBody>
      </p:sp>
      <p:sp>
        <p:nvSpPr>
          <p:cNvPr id="698" name="Google Shape;698;g17a7cecd068_7_424: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7a7cecd068_7_432: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6" name="Google Shape;706;g17a7cecd068_7_432: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wow, </a:t>
            </a:r>
            <a:r>
              <a:rPr b="0" i="1" lang="en" sz="1100" strike="noStrike">
                <a:solidFill>
                  <a:srgbClr val="000000"/>
                </a:solidFill>
                <a:latin typeface="Arial"/>
                <a:ea typeface="Arial"/>
                <a:cs typeface="Arial"/>
                <a:sym typeface="Arial"/>
              </a:rPr>
              <a:t>other people </a:t>
            </a:r>
            <a:r>
              <a:rPr b="0" lang="en" sz="1100" strike="noStrike">
                <a:solidFill>
                  <a:srgbClr val="000000"/>
                </a:solidFill>
                <a:latin typeface="Arial"/>
                <a:ea typeface="Arial"/>
                <a:cs typeface="Arial"/>
                <a:sym typeface="Arial"/>
              </a:rPr>
              <a:t>are terrible at evaluating themselves objectively.”</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Although a </a:t>
            </a:r>
            <a:r>
              <a:rPr b="0" lang="en" sz="1100" u="sng" strike="noStrike">
                <a:solidFill>
                  <a:schemeClr val="hlink"/>
                </a:solidFill>
                <a:latin typeface="Arial"/>
                <a:ea typeface="Arial"/>
                <a:cs typeface="Arial"/>
                <a:sym typeface="Arial"/>
                <a:hlinkClick r:id="rId2"/>
              </a:rPr>
              <a:t>headline</a:t>
            </a:r>
            <a:r>
              <a:rPr b="0" lang="en" sz="1100" strike="noStrike">
                <a:solidFill>
                  <a:srgbClr val="000000"/>
                </a:solidFill>
                <a:latin typeface="Arial"/>
                <a:ea typeface="Arial"/>
                <a:cs typeface="Arial"/>
                <a:sym typeface="Arial"/>
              </a:rPr>
              <a:t> like this is often used to illustrate the </a:t>
            </a:r>
            <a:r>
              <a:rPr b="0" lang="en" sz="1100" u="sng" strike="noStrike">
                <a:solidFill>
                  <a:schemeClr val="hlink"/>
                </a:solidFill>
                <a:latin typeface="Arial"/>
                <a:ea typeface="Arial"/>
                <a:cs typeface="Arial"/>
                <a:sym typeface="Arial"/>
                <a:hlinkClick r:id="rId3"/>
              </a:rPr>
              <a:t>illusion of superiority,</a:t>
            </a:r>
            <a:r>
              <a:rPr b="0" lang="en" sz="1100" strike="noStrike">
                <a:solidFill>
                  <a:srgbClr val="000000"/>
                </a:solidFill>
                <a:latin typeface="Arial"/>
                <a:ea typeface="Arial"/>
                <a:cs typeface="Arial"/>
                <a:sym typeface="Arial"/>
              </a:rPr>
              <a:t> (where people </a:t>
            </a:r>
            <a:r>
              <a:rPr b="0" lang="en" sz="1100" u="sng" strike="noStrike">
                <a:solidFill>
                  <a:schemeClr val="hlink"/>
                </a:solidFill>
                <a:latin typeface="Arial"/>
                <a:ea typeface="Arial"/>
                <a:cs typeface="Arial"/>
                <a:sym typeface="Arial"/>
                <a:hlinkClick r:id="rId4"/>
              </a:rPr>
              <a:t>overestimate their competence</a:t>
            </a:r>
            <a:r>
              <a:rPr b="0" lang="en" sz="1100" strike="noStrike">
                <a:solidFill>
                  <a:srgbClr val="000000"/>
                </a:solidFill>
                <a:latin typeface="Arial"/>
                <a:ea typeface="Arial"/>
                <a:cs typeface="Arial"/>
                <a:sym typeface="Arial"/>
              </a:rPr>
              <a:t>) it also provides a useful lesson in clarifying your assertions when you talk statistics about data. In this particular case, we need to differentiate between the </a:t>
            </a:r>
            <a:r>
              <a:rPr b="0" i="1" lang="en" sz="1100" u="sng" strike="noStrike">
                <a:solidFill>
                  <a:schemeClr val="hlink"/>
                </a:solidFill>
                <a:latin typeface="Arial"/>
                <a:ea typeface="Arial"/>
                <a:cs typeface="Arial"/>
                <a:sym typeface="Arial"/>
                <a:hlinkClick r:id="rId5"/>
              </a:rPr>
              <a:t>mean</a:t>
            </a:r>
            <a:r>
              <a:rPr b="0" lang="en" sz="1100" u="sng" strike="noStrike">
                <a:solidFill>
                  <a:schemeClr val="hlink"/>
                </a:solidFill>
                <a:latin typeface="Arial"/>
                <a:ea typeface="Arial"/>
                <a:cs typeface="Arial"/>
                <a:sym typeface="Arial"/>
                <a:hlinkClick r:id="rId6"/>
              </a:rPr>
              <a:t> and </a:t>
            </a:r>
            <a:r>
              <a:rPr b="0" i="1" lang="en" sz="1100" u="sng" strike="noStrike">
                <a:solidFill>
                  <a:schemeClr val="hlink"/>
                </a:solidFill>
                <a:latin typeface="Arial"/>
                <a:ea typeface="Arial"/>
                <a:cs typeface="Arial"/>
                <a:sym typeface="Arial"/>
                <a:hlinkClick r:id="rId7"/>
              </a:rPr>
              <a:t>median</a:t>
            </a:r>
            <a:r>
              <a:rPr b="0" lang="en" sz="1100" strike="noStrike">
                <a:solidFill>
                  <a:srgbClr val="000000"/>
                </a:solidFill>
                <a:latin typeface="Arial"/>
                <a:ea typeface="Arial"/>
                <a:cs typeface="Arial"/>
                <a:sym typeface="Arial"/>
              </a:rPr>
              <a:t> of a set of values. Depending on the question we ask, it is possible for 9/10 drivers to be above average.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How 90% of Drivers Can be “Above Average” or Why You Need to be Careful When Using Statistics | by Will Koehrsen | Towards Data Science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https://towardsdatascience.com/how-90-of-drivers-can-be-above-average-or-why-you-need-to-be-careful-when-talking-statistics-3df7be5cb116</a:t>
            </a:r>
            <a:endParaRPr b="0" sz="1800" strike="noStrike">
              <a:latin typeface="Arial"/>
              <a:ea typeface="Arial"/>
              <a:cs typeface="Arial"/>
              <a:sym typeface="Arial"/>
            </a:endParaRPr>
          </a:p>
        </p:txBody>
      </p:sp>
      <p:sp>
        <p:nvSpPr>
          <p:cNvPr id="707" name="Google Shape;707;g17a7cecd068_7_432: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7a7cecd068_7_438: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3" name="Google Shape;713;g17a7cecd068_7_438: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distinction is whether we use </a:t>
            </a:r>
            <a:r>
              <a:rPr b="0" i="1" lang="en" sz="1100" strike="noStrike">
                <a:solidFill>
                  <a:srgbClr val="000000"/>
                </a:solidFill>
                <a:latin typeface="Arial"/>
                <a:ea typeface="Arial"/>
                <a:cs typeface="Arial"/>
                <a:sym typeface="Arial"/>
              </a:rPr>
              <a:t>mean </a:t>
            </a:r>
            <a:r>
              <a:rPr b="0" lang="en" sz="1100" strike="noStrike">
                <a:solidFill>
                  <a:srgbClr val="000000"/>
                </a:solidFill>
                <a:latin typeface="Arial"/>
                <a:ea typeface="Arial"/>
                <a:cs typeface="Arial"/>
                <a:sym typeface="Arial"/>
              </a:rPr>
              <a:t>or </a:t>
            </a:r>
            <a:r>
              <a:rPr b="0" i="1" lang="en" sz="1100" strike="noStrike">
                <a:solidFill>
                  <a:srgbClr val="000000"/>
                </a:solidFill>
                <a:latin typeface="Arial"/>
                <a:ea typeface="Arial"/>
                <a:cs typeface="Arial"/>
                <a:sym typeface="Arial"/>
              </a:rPr>
              <a:t>median </a:t>
            </a:r>
            <a:r>
              <a:rPr b="0" lang="en" sz="1100" strike="noStrike">
                <a:solidFill>
                  <a:srgbClr val="000000"/>
                </a:solidFill>
                <a:latin typeface="Arial"/>
                <a:ea typeface="Arial"/>
                <a:cs typeface="Arial"/>
                <a:sym typeface="Arial"/>
              </a:rPr>
              <a:t>for “average” driver skill. Using the mean, we add up all the values and divide by the number of values, giving us 8.03 for this dataset. Since 9 of the 10 drivers have a skill rating greater than this, 90% of the drivers could be considered above average!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median, in contrast, is found by ordering the values from lowest to highest and selecting the value where half the data points are smaller and half are larger. Here it’s 8.65 with 5 drivers below and 5 above. By definition, 50% of drivers are below the median and 50% exceed the median. If the question is “do you consider yourself better than 50% of other drivers?” than </a:t>
            </a:r>
            <a:r>
              <a:rPr b="0" lang="en" sz="1100" u="sng" strike="noStrike">
                <a:solidFill>
                  <a:schemeClr val="hlink"/>
                </a:solidFill>
                <a:latin typeface="Arial"/>
                <a:ea typeface="Arial"/>
                <a:cs typeface="Arial"/>
                <a:sym typeface="Arial"/>
                <a:hlinkClick r:id="rId2"/>
              </a:rPr>
              <a:t>90+% of drivers cannot truthfully answer in the affirmative.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u="sng" strike="noStrike">
                <a:solidFill>
                  <a:srgbClr val="000000"/>
                </a:solidFill>
                <a:latin typeface="Arial"/>
                <a:ea typeface="Arial"/>
                <a:cs typeface="Arial"/>
                <a:sym typeface="Arial"/>
              </a:rPr>
              <a:t>outlier</a:t>
            </a:r>
            <a:endParaRPr b="0" sz="1100" strike="noStrike">
              <a:latin typeface="Arial"/>
              <a:ea typeface="Arial"/>
              <a:cs typeface="Arial"/>
              <a:sym typeface="Arial"/>
            </a:endParaRPr>
          </a:p>
        </p:txBody>
      </p:sp>
      <p:sp>
        <p:nvSpPr>
          <p:cNvPr id="714" name="Google Shape;714;g17a7cecd068_7_438: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7a7cecd068_7_446: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2" name="Google Shape;722;g17a7cecd068_7_446: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An example of a negatively skewed distribution is age at death. In this dataset, there are, unfortunately, some deaths at a relatively young age, lowering the mean and skewing the graph leftward (negatively).</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endParaRPr b="0" sz="1100" strike="noStrike">
              <a:latin typeface="Arial"/>
              <a:ea typeface="Arial"/>
              <a:cs typeface="Arial"/>
              <a:sym typeface="Arial"/>
            </a:endParaRPr>
          </a:p>
        </p:txBody>
      </p:sp>
      <p:sp>
        <p:nvSpPr>
          <p:cNvPr id="723" name="Google Shape;723;g17a7cecd068_7_446: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7a7cecd068_7_134: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g17a7cecd068_7_134: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SQL vs R vs Python taxonomy is ill-advised for so many reasons, not least of which is that software evolves. (As of recently, you can even do </a:t>
            </a:r>
            <a:r>
              <a:rPr b="0" lang="en" sz="1100" u="sng" strike="noStrike">
                <a:solidFill>
                  <a:schemeClr val="hlink"/>
                </a:solidFill>
                <a:latin typeface="Arial"/>
                <a:ea typeface="Arial"/>
                <a:cs typeface="Arial"/>
                <a:sym typeface="Arial"/>
                <a:hlinkClick r:id="rId2"/>
              </a:rPr>
              <a:t>ML in SQL</a:t>
            </a:r>
            <a:r>
              <a:rPr b="0" lang="en" sz="1100" strike="noStrike">
                <a:solidFill>
                  <a:srgbClr val="000000"/>
                </a:solidFill>
                <a:latin typeface="Arial"/>
                <a:ea typeface="Arial"/>
                <a:cs typeface="Arial"/>
                <a:sym typeface="Arial"/>
              </a:rPr>
              <a:t>.) Wouldn’t you prefer a breakdown that’ll last?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by the </a:t>
            </a:r>
            <a:r>
              <a:rPr b="1" lang="en" sz="1100" strike="noStrike">
                <a:solidFill>
                  <a:srgbClr val="000000"/>
                </a:solidFill>
                <a:latin typeface="Arial"/>
                <a:ea typeface="Arial"/>
                <a:cs typeface="Arial"/>
                <a:sym typeface="Arial"/>
              </a:rPr>
              <a:t>algorithm</a:t>
            </a:r>
            <a:r>
              <a:rPr b="0" lang="en" sz="1100" strike="noStrike">
                <a:solidFill>
                  <a:srgbClr val="000000"/>
                </a:solidFill>
                <a:latin typeface="Arial"/>
                <a:ea typeface="Arial"/>
                <a:cs typeface="Arial"/>
                <a:sym typeface="Arial"/>
              </a:rPr>
              <a:t> (surprise! it’s how university courses are structured). Pretty please, don’t taxonomize by histograms vs t-tests vs neural networks. Frankly, if you’re clever and you have a point to make, you can use the same algorithm for any part of data science. It might look like Frankenstein’s monster, but I assure you it can be forced to do your bidding.</a:t>
            </a:r>
            <a:endParaRPr b="0" sz="1100" strike="noStrike">
              <a:latin typeface="Arial"/>
              <a:ea typeface="Arial"/>
              <a:cs typeface="Arial"/>
              <a:sym typeface="Arial"/>
            </a:endParaRPr>
          </a:p>
        </p:txBody>
      </p:sp>
      <p:sp>
        <p:nvSpPr>
          <p:cNvPr id="359" name="Google Shape;359;g17a7cecd068_7_134: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7a7cecd068_7_453: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0" name="Google Shape;730;g17a7cecd068_7_453: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An example of a negatively skewed distribution is age at death. In this dataset, there are, unfortunately, some deaths at a relatively young age, lowering the mean and skewing the graph leftward (negatively).</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endParaRPr b="0" sz="1100" strike="noStrike">
              <a:latin typeface="Arial"/>
              <a:ea typeface="Arial"/>
              <a:cs typeface="Arial"/>
              <a:sym typeface="Arial"/>
            </a:endParaRPr>
          </a:p>
        </p:txBody>
      </p:sp>
      <p:sp>
        <p:nvSpPr>
          <p:cNvPr id="731" name="Google Shape;731;g17a7cecd068_7_453: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7a7cecd068_7_461: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739" name="Google Shape;739;g17a7cecd068_7_461: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7a7cecd068_7_466: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5" name="Google Shape;745;g17a7cecd068_7_466: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746" name="Google Shape;746;g17a7cecd068_7_466: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7a7cecd068_7_474: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4" name="Google Shape;754;g17a7cecd068_7_474: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can scare people by saying </a:t>
            </a:r>
            <a:r>
              <a:rPr b="0" lang="en" sz="1100" u="sng" strike="noStrike">
                <a:solidFill>
                  <a:schemeClr val="hlink"/>
                </a:solidFill>
                <a:latin typeface="Arial"/>
                <a:ea typeface="Arial"/>
                <a:cs typeface="Arial"/>
                <a:sym typeface="Arial"/>
                <a:hlinkClick r:id="rId2"/>
              </a:rPr>
              <a:t>New York had</a:t>
            </a:r>
            <a:r>
              <a:rPr b="0" lang="en" sz="1100" strike="noStrike">
                <a:solidFill>
                  <a:srgbClr val="000000"/>
                </a:solidFill>
                <a:latin typeface="Arial"/>
                <a:ea typeface="Arial"/>
                <a:cs typeface="Arial"/>
                <a:sym typeface="Arial"/>
              </a:rPr>
              <a:t> 289 murders in 2018, but when you compare that to 2245 in 1990, you realize New York City has never been safer! It’s usually the comparison that matters; don’t let an isolated number sway your rational thinking.</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755" name="Google Shape;755;g17a7cecd068_7_474: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7a7cecd068_7_483: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764" name="Google Shape;764;g17a7cecd068_7_483: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7a7cecd068_7_489: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1" name="Google Shape;771;g17a7cecd068_7_489: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easiest way to lower unemployment is just to change the definition to exclude people who have stopped looking for work.</a:t>
            </a:r>
            <a:endParaRPr b="0" sz="1100" strike="noStrike">
              <a:latin typeface="Arial"/>
              <a:ea typeface="Arial"/>
              <a:cs typeface="Arial"/>
              <a:sym typeface="Arial"/>
            </a:endParaRPr>
          </a:p>
        </p:txBody>
      </p:sp>
      <p:sp>
        <p:nvSpPr>
          <p:cNvPr id="772" name="Google Shape;772;g17a7cecd068_7_489: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7a7cecd068_7_496: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779" name="Google Shape;779;g17a7cecd068_7_496: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7a7cecd068_7_501: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5" name="Google Shape;785;g17a7cecd068_7_501: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The overall theme of “How to Lie with Statistics” is: view any single statistic with skepticism.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Any number represents a distillation of a set of data, which was taken on a sample of a population by mistake-prone humans, using imperfect tools, in constantly changing conditions at a single point in time.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786" name="Google Shape;786;g17a7cecd068_7_501: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7a7cecd068_7_507: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2" name="Google Shape;792;g17a7cecd068_7_507: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All this leads to two conclusions: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If you put all your faith in one number, then you will be overfitting to the particular circumstances that produced the number.</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Statistics and data are never purely objective. A statistic is one interpretation of uncertain data designed to persuade.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 We should look for the range of values, report numbers with confidence intervals, gather more data before jumping to conclusions, compare multiple studies, and ask about the design of the data-gathering process</a:t>
            </a:r>
            <a:endParaRPr b="0" sz="1100" strike="noStrike">
              <a:latin typeface="Arial"/>
              <a:ea typeface="Arial"/>
              <a:cs typeface="Arial"/>
              <a:sym typeface="Arial"/>
            </a:endParaRPr>
          </a:p>
        </p:txBody>
      </p:sp>
      <p:sp>
        <p:nvSpPr>
          <p:cNvPr id="793" name="Google Shape;793;g17a7cecd068_7_507: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7a7cecd068_7_513: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9" name="Google Shape;799;g17a7cecd068_7_513: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Lessons on How to Lie with Statistics | by Will Koehrsen | Towards Data Science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https://towardsdatascience.com/lessons-from-how-to-lie-with-statistics-57060c0d2f19</a:t>
            </a:r>
            <a:endParaRPr b="0" sz="1800" strike="noStrike">
              <a:latin typeface="Arial"/>
              <a:ea typeface="Arial"/>
              <a:cs typeface="Arial"/>
              <a:sym typeface="Arial"/>
            </a:endParaRPr>
          </a:p>
        </p:txBody>
      </p:sp>
      <p:sp>
        <p:nvSpPr>
          <p:cNvPr id="800" name="Google Shape;800;g17a7cecd068_7_513: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7a7cecd068_7_143: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68" name="Google Shape;368;g17a7cecd068_7_143: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7a7cecd068_7_520: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807" name="Google Shape;807;g17a7cecd068_7_520: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7a7cecd068_7_525: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813" name="Google Shape;813;g17a7cecd068_7_525: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7a7cecd068_7_532: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821" name="Google Shape;821;g17a7cecd068_7_532: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7a7cecd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7a7cecd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when we said that small sample size can make catchy observations that are not really true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 value accounts for this by taking sample size as an element in its calculation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7a7cecd068_7_540: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1" name="Google Shape;841;g17a7cecd068_7_540: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tableone · PyPI</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https://pypi.org/project/tableone/</a:t>
            </a:r>
            <a:endParaRPr b="0" sz="1800" strike="noStrike">
              <a:latin typeface="Arial"/>
              <a:ea typeface="Arial"/>
              <a:cs typeface="Arial"/>
              <a:sym typeface="Arial"/>
            </a:endParaRPr>
          </a:p>
        </p:txBody>
      </p:sp>
      <p:sp>
        <p:nvSpPr>
          <p:cNvPr id="842" name="Google Shape;842;g17a7cecd068_7_540: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7a7cecd068_7_547: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9" name="Google Shape;849;g17a7cecd068_7_547: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Continuous variables : mean SD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Categorical variables : frequency percentage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Grouped by outcome </a:t>
            </a:r>
            <a:endParaRPr b="0" sz="1800" strike="noStrike">
              <a:latin typeface="Arial"/>
              <a:ea typeface="Arial"/>
              <a:cs typeface="Arial"/>
              <a:sym typeface="Arial"/>
            </a:endParaRPr>
          </a:p>
        </p:txBody>
      </p:sp>
      <p:sp>
        <p:nvSpPr>
          <p:cNvPr id="850" name="Google Shape;850;g17a7cecd068_7_547: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7a7cecd068_7_556: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9" name="Google Shape;859;g17a7cecd068_7_556: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Presentation-Ready Data Summary and Analytic Result Tables • gtsummary</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http://www.danieldsjoberg.com/gtsummary/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860" name="Google Shape;860;g17a7cecd068_7_556: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7a7cecd068_7_563: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867" name="Google Shape;867;g17a7cecd068_7_563: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7a7cecd068_7_569: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874" name="Google Shape;874;g17a7cecd068_7_569: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7a7cecd068_7_577:notes"/>
          <p:cNvSpPr/>
          <p:nvPr>
            <p:ph idx="2" type="sldImg"/>
          </p:nvPr>
        </p:nvSpPr>
        <p:spPr>
          <a:xfrm>
            <a:off x="685734" y="1142867"/>
            <a:ext cx="5484542" cy="30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3" name="Google Shape;883;g17a7cecd068_7_577:notes"/>
          <p:cNvSpPr txBox="1"/>
          <p:nvPr>
            <p:ph idx="1" type="body"/>
          </p:nvPr>
        </p:nvSpPr>
        <p:spPr>
          <a:xfrm>
            <a:off x="685829" y="4400594"/>
            <a:ext cx="5484350" cy="3598247"/>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10 Jupyter Notebook Extensions Making My Lyfe Easier | by Max Tingle | Medium</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https://medium.com/@maxtingle/10-jupyter-notebook-extensions-making-my-lyfe-easier-f40139a334ce</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If you want to view the full traceback, you can click the triangle/drop-down arrow at the end of the summary to unhide the traceback.</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Ever find yourself adding a bunch of cells in your notebook to test code as you debug? And do those cells just get in the way later?</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Once enabled, </a:t>
            </a:r>
            <a:r>
              <a:rPr b="0" lang="en" sz="1100" u="sng" strike="noStrike">
                <a:solidFill>
                  <a:schemeClr val="hlink"/>
                </a:solidFill>
                <a:latin typeface="Arial"/>
                <a:ea typeface="Arial"/>
                <a:cs typeface="Arial"/>
                <a:sym typeface="Arial"/>
                <a:hlinkClick r:id="rId2"/>
              </a:rPr>
              <a:t>Scratchpad</a:t>
            </a:r>
            <a:r>
              <a:rPr b="0" lang="en" sz="1100" strike="noStrike">
                <a:solidFill>
                  <a:srgbClr val="000000"/>
                </a:solidFill>
                <a:latin typeface="Arial"/>
                <a:ea typeface="Arial"/>
                <a:cs typeface="Arial"/>
                <a:sym typeface="Arial"/>
              </a:rPr>
              <a:t> is a cell that acts like a scratch notebook where you can execute code against the kernel without having to modify your notebook. Scratchpad cells are executed using “Shift+Enter” like a regular cell, and you can use the icon in the bottom-right of the screen or the keyboard shortcut “Ctrl+B” to toggle Scratchpad.</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And this is where extensions really start doing the work for you. The </a:t>
            </a:r>
            <a:r>
              <a:rPr b="0" i="1" lang="en" sz="1100" u="sng" strike="noStrike">
                <a:solidFill>
                  <a:schemeClr val="hlink"/>
                </a:solidFill>
                <a:latin typeface="Arial"/>
                <a:ea typeface="Arial"/>
                <a:cs typeface="Arial"/>
                <a:sym typeface="Arial"/>
                <a:hlinkClick r:id="rId3"/>
              </a:rPr>
              <a:t>Snippets Menu</a:t>
            </a:r>
            <a:r>
              <a:rPr b="0" lang="en" sz="1100" strike="noStrike">
                <a:solidFill>
                  <a:srgbClr val="000000"/>
                </a:solidFill>
                <a:latin typeface="Arial"/>
                <a:ea typeface="Arial"/>
                <a:cs typeface="Arial"/>
                <a:sym typeface="Arial"/>
              </a:rPr>
              <a:t> extension adds a menu item to your Jupyter Notebook where you can search for snippets, boilerplate, and examples of code to insert into your notebook.</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first time you open a notebook with initialization cells enabled, a warning will display saying the notebook is untrusted. You can choose to trust the notebook, after which the notebook will re-open in trusted mode and run your initialization cells.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Turn on the cell toolbar within your notebook menu using “View &gt; Cell Toolbar &gt; Initialization Cell.”</a:t>
            </a:r>
            <a:endParaRPr b="0" sz="1100" strike="noStrike">
              <a:latin typeface="Arial"/>
              <a:ea typeface="Arial"/>
              <a:cs typeface="Arial"/>
              <a:sym typeface="Arial"/>
            </a:endParaRPr>
          </a:p>
        </p:txBody>
      </p:sp>
      <p:sp>
        <p:nvSpPr>
          <p:cNvPr id="884" name="Google Shape;884;g17a7cecd068_7_577:notes"/>
          <p:cNvSpPr/>
          <p:nvPr/>
        </p:nvSpPr>
        <p:spPr>
          <a:xfrm>
            <a:off x="3884734" y="8685423"/>
            <a:ext cx="2969642" cy="456593"/>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7a7cecd068_7_150: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76" name="Google Shape;376;g17a7cecd068_7_150: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7a7cecd068_7_64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901" name="Google Shape;901;g17a7cecd068_7_64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7a7cecd068_7_654: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909" name="Google Shape;909;g17a7cecd068_7_654: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7a7cecd068_7_660: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6" name="Google Shape;916;g17a7cecd068_7_660: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My objective is to argue that only a small subset of the library is sufficient to complete nearly all of the data analysis tasks that one will encounter.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Minimally Sufficient Pandas. In this article, I will offer an… | by Ted Petrou | Dunder Data | Medium</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https://medium.com/dunder-data/minimally-sufficient-pandas-a8e67f2a2428</a:t>
            </a:r>
            <a:endParaRPr b="0" sz="1800" strike="noStrike">
              <a:latin typeface="Arial"/>
              <a:ea typeface="Arial"/>
              <a:cs typeface="Arial"/>
              <a:sym typeface="Arial"/>
            </a:endParaRPr>
          </a:p>
        </p:txBody>
      </p:sp>
      <p:sp>
        <p:nvSpPr>
          <p:cNvPr id="917" name="Google Shape;917;g17a7cecd068_7_660: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7a7cecd068_7_668: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5" name="Google Shape;925;g17a7cecd068_7_668: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Know why limiting Pandas to a small subset will keep your focus on the actual data analysis and not on the syntax</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Have specific guidelines for taking a single approach to completing a variety of common data analysis tasks with Pandas</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926" name="Google Shape;926;g17a7cecd068_7_668: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7a7cecd068_7_728: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3" name="Google Shape;933;g17a7cecd068_7_728: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It is a small subset of the library that is sufficient to accomplish nearly everything that it has to offer.</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It allows you to focus on doing data analysis and not the syntax</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Your code will be simple, explicit, straightforward, and boring</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will choose one obvious way to accomplish a task</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will use this obvious way every single time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won’t have to retain as many commands in working memory</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Your code will be easier to understand by others and by you</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934" name="Google Shape;934;g17a7cecd068_7_728: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7a7cecd068_7_735: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1" name="Google Shape;941;g17a7cecd068_7_735: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Better collaboration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Lesser memorization </a:t>
            </a:r>
            <a:endParaRPr b="0" sz="1800" strike="noStrike">
              <a:latin typeface="Arial"/>
              <a:ea typeface="Arial"/>
              <a:cs typeface="Arial"/>
              <a:sym typeface="Arial"/>
            </a:endParaRPr>
          </a:p>
        </p:txBody>
      </p:sp>
      <p:sp>
        <p:nvSpPr>
          <p:cNvPr id="942" name="Google Shape;942;g17a7cecd068_7_735: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7a7cecd068_7_743: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0" name="Google Shape;950;g17a7cecd068_7_743: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Knowing many obscure Pandas tricks might impress your friends, but it doesn’t usually lead to good code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It can lead to long lines of code that are difficult to understand and may be harder to debug.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شوف ده وشوف ده </a:t>
            </a:r>
            <a:endParaRPr b="0" sz="1100" strike="noStrike">
              <a:latin typeface="Arial"/>
              <a:ea typeface="Arial"/>
              <a:cs typeface="Arial"/>
              <a:sym typeface="Arial"/>
            </a:endParaRPr>
          </a:p>
        </p:txBody>
      </p:sp>
      <p:sp>
        <p:nvSpPr>
          <p:cNvPr id="951" name="Google Shape;951;g17a7cecd068_7_743: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7a7cecd068_7_751: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9" name="Google Shape;959;g17a7cecd068_7_751: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concrete examples were all derived by the following principle: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i="1" lang="en" sz="1100" strike="noStrike">
                <a:solidFill>
                  <a:srgbClr val="000000"/>
                </a:solidFill>
                <a:latin typeface="Arial"/>
                <a:ea typeface="Arial"/>
                <a:cs typeface="Arial"/>
                <a:sym typeface="Arial"/>
              </a:rPr>
              <a:t>If a method does not provide any additional functionality over another method (i.e. its functionality is a subset of another) then it shouldn’t be used. Methods should only be considered if they have some additional, unique functionality.</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Will koehrson</a:t>
            </a:r>
            <a:endParaRPr b="0" sz="1800" strike="noStrike">
              <a:latin typeface="Arial"/>
              <a:ea typeface="Arial"/>
              <a:cs typeface="Arial"/>
              <a:sym typeface="Arial"/>
            </a:endParaRPr>
          </a:p>
        </p:txBody>
      </p:sp>
      <p:sp>
        <p:nvSpPr>
          <p:cNvPr id="960" name="Google Shape;960;g17a7cecd068_7_751: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7a7cecd068_7_759: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8" name="Google Shape;968;g17a7cecd068_7_759: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How to select state, color favorite food and count?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Notice that when selecting count,  it states at the top  ‘bound method DataFrame.count of’. Python is telling us that this is a method of some DataFrame object.</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Also I can’t select fav food by dot notation</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Will cover isA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969" name="Google Shape;969;g17a7cecd068_7_759: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7a7cecd068_7_769: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9" name="Google Shape;979;g17a7cecd068_7_769: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Failure </a:t>
            </a:r>
            <a:endParaRPr b="0" sz="1800" strike="noStrike">
              <a:latin typeface="Arial"/>
              <a:ea typeface="Arial"/>
              <a:cs typeface="Arial"/>
              <a:sym typeface="Arial"/>
            </a:endParaRPr>
          </a:p>
        </p:txBody>
      </p:sp>
      <p:sp>
        <p:nvSpPr>
          <p:cNvPr id="980" name="Google Shape;980;g17a7cecd068_7_769: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7a7cecd068_7_15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84" name="Google Shape;384;g17a7cecd068_7_15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7a7cecd068_7_776: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987" name="Google Shape;987;g17a7cecd068_7_776: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7a7cecd068_7_782: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4" name="Google Shape;994;g17a7cecd068_7_782: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Which AI Code Autocomplete Should You Choose? | The Startup</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https://medium.com/swlh/kite-vs-tabnine-which-ai-code-autocomplete-should-you-choose-eb6eba85c3a6#:~:text=TabNine%20was%20released%20in%202019,Atom%2C%20Sublime%20Text%2C%20etc.</a:t>
            </a:r>
            <a:endParaRPr b="0" sz="1800" strike="noStrike">
              <a:latin typeface="Arial"/>
              <a:ea typeface="Arial"/>
              <a:cs typeface="Arial"/>
              <a:sym typeface="Arial"/>
            </a:endParaRPr>
          </a:p>
        </p:txBody>
      </p:sp>
      <p:sp>
        <p:nvSpPr>
          <p:cNvPr id="995" name="Google Shape;995;g17a7cecd068_7_782: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7a7cecd068_1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7a7cecd068_1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7a7cecd068_7_796: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009" name="Google Shape;1009;g17a7cecd068_7_796: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7a7cecd068_7_802: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6" name="Google Shape;1016;g17a7cecd068_7_802: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a:t>
            </a:r>
            <a:r>
              <a:rPr b="0" lang="en" sz="1800" strike="noStrike">
                <a:solidFill>
                  <a:srgbClr val="000000"/>
                </a:solidFill>
                <a:latin typeface="Arial"/>
                <a:ea typeface="Arial"/>
                <a:cs typeface="Arial"/>
                <a:sym typeface="Arial"/>
              </a:rPr>
              <a:t>ix</a:t>
            </a:r>
            <a:r>
              <a:rPr b="0" lang="en" sz="1100" strike="noStrike">
                <a:solidFill>
                  <a:srgbClr val="000000"/>
                </a:solidFill>
                <a:latin typeface="Arial"/>
                <a:ea typeface="Arial"/>
                <a:cs typeface="Arial"/>
                <a:sym typeface="Arial"/>
              </a:rPr>
              <a:t> indexer was created in the early days of Pandas to select rows and columns by both label and integer location.</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This turned out to be quite ambiguous as Pandas row and column names can be both integers and strings.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p:txBody>
      </p:sp>
      <p:sp>
        <p:nvSpPr>
          <p:cNvPr id="1017" name="Google Shape;1017;g17a7cecd068_7_802: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7a7cecd068_7_810: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5" name="Google Shape;1025;g17a7cecd068_7_810: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800" strike="noStrike">
                <a:latin typeface="Arial"/>
                <a:ea typeface="Arial"/>
                <a:cs typeface="Arial"/>
                <a:sym typeface="Arial"/>
              </a:rPr>
              <a:t>Deprecated : مهملة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8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800" strike="noStrike">
                <a:latin typeface="Arial"/>
                <a:ea typeface="Arial"/>
                <a:cs typeface="Arial"/>
                <a:sym typeface="Arial"/>
              </a:rPr>
              <a:t>Move to jupyter </a:t>
            </a:r>
            <a:endParaRPr b="0" sz="1800" strike="noStrike">
              <a:latin typeface="Arial"/>
              <a:ea typeface="Arial"/>
              <a:cs typeface="Arial"/>
              <a:sym typeface="Arial"/>
            </a:endParaRPr>
          </a:p>
        </p:txBody>
      </p:sp>
      <p:sp>
        <p:nvSpPr>
          <p:cNvPr id="1026" name="Google Shape;1026;g17a7cecd068_7_810: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7a7cecd068_7_817: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033" name="Google Shape;1033;g17a7cecd068_7_817: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7a7cecd068_7_823: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0" name="Google Shape;1040;g17a7cecd068_7_823: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select a single cell of a DataFrame</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These provide a slight performance advantage over their analogous </a:t>
            </a:r>
            <a:r>
              <a:rPr b="0" lang="en" sz="1800" strike="noStrike">
                <a:solidFill>
                  <a:srgbClr val="000000"/>
                </a:solidFill>
                <a:latin typeface="Arial"/>
                <a:ea typeface="Arial"/>
                <a:cs typeface="Arial"/>
                <a:sym typeface="Arial"/>
              </a:rPr>
              <a:t>loc</a:t>
            </a:r>
            <a:r>
              <a:rPr b="0" lang="en" sz="1100" strike="noStrike">
                <a:solidFill>
                  <a:srgbClr val="000000"/>
                </a:solidFill>
                <a:latin typeface="Arial"/>
                <a:ea typeface="Arial"/>
                <a:cs typeface="Arial"/>
                <a:sym typeface="Arial"/>
              </a:rPr>
              <a:t> and </a:t>
            </a:r>
            <a:r>
              <a:rPr b="0" lang="en" sz="1800" strike="noStrike">
                <a:solidFill>
                  <a:srgbClr val="000000"/>
                </a:solidFill>
                <a:latin typeface="Arial"/>
                <a:ea typeface="Arial"/>
                <a:cs typeface="Arial"/>
                <a:sym typeface="Arial"/>
              </a:rPr>
              <a:t>iloc</a:t>
            </a:r>
            <a:r>
              <a:rPr b="0" lang="en" sz="1100" strike="noStrike">
                <a:solidFill>
                  <a:srgbClr val="000000"/>
                </a:solidFill>
                <a:latin typeface="Arial"/>
                <a:ea typeface="Arial"/>
                <a:cs typeface="Arial"/>
                <a:sym typeface="Arial"/>
              </a:rPr>
              <a:t>indexers. But, they introduce the additional burden of having to remember what they do. </a:t>
            </a:r>
            <a:r>
              <a:rPr b="0" lang="en" sz="1800" strike="noStrike">
                <a:solidFill>
                  <a:srgbClr val="000000"/>
                </a:solidFill>
                <a:latin typeface="Arial"/>
                <a:ea typeface="Arial"/>
                <a:cs typeface="Arial"/>
                <a:sym typeface="Arial"/>
              </a:rPr>
              <a:t>Also, for most data analyses, the increase in performance isn’t useful unless it’s being done at scale.</a:t>
            </a:r>
            <a:r>
              <a:rPr b="0" lang="en" sz="1100" strike="noStrike">
                <a:solidFill>
                  <a:srgbClr val="000000"/>
                </a:solidFill>
                <a:latin typeface="Arial"/>
                <a:ea typeface="Arial"/>
                <a:cs typeface="Arial"/>
                <a:sym typeface="Arial"/>
              </a:rPr>
              <a:t> </a:t>
            </a:r>
            <a:r>
              <a:rPr b="0" lang="en" sz="1800" strike="noStrike">
                <a:solidFill>
                  <a:srgbClr val="000000"/>
                </a:solidFill>
                <a:latin typeface="Arial"/>
                <a:ea typeface="Arial"/>
                <a:cs typeface="Arial"/>
                <a:sym typeface="Arial"/>
              </a:rPr>
              <a:t>And if performance truly is an issue, then taking your data out of a DataFrame and into a NumPy array will give you a large performance gain.</a:t>
            </a:r>
            <a:endParaRPr b="0" sz="1800" strike="noStrike">
              <a:latin typeface="Arial"/>
              <a:ea typeface="Arial"/>
              <a:cs typeface="Arial"/>
              <a:sym typeface="Arial"/>
            </a:endParaRPr>
          </a:p>
        </p:txBody>
      </p:sp>
      <p:sp>
        <p:nvSpPr>
          <p:cNvPr id="1041" name="Google Shape;1041;g17a7cecd068_7_823: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7a7cecd068_7_832: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0" name="Google Shape;1050;g17a7cecd068_7_832: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documentation uses the term </a:t>
            </a:r>
            <a:r>
              <a:rPr b="1" lang="en" sz="1100" strike="noStrike">
                <a:solidFill>
                  <a:srgbClr val="000000"/>
                </a:solidFill>
                <a:latin typeface="Arial"/>
                <a:ea typeface="Arial"/>
                <a:cs typeface="Arial"/>
                <a:sym typeface="Arial"/>
              </a:rPr>
              <a:t>position</a:t>
            </a:r>
            <a:r>
              <a:rPr b="0" lang="en" sz="1100" strike="noStrike">
                <a:solidFill>
                  <a:srgbClr val="000000"/>
                </a:solidFill>
                <a:latin typeface="Arial"/>
                <a:ea typeface="Arial"/>
                <a:cs typeface="Arial"/>
                <a:sym typeface="Arial"/>
              </a:rPr>
              <a:t> for referring to </a:t>
            </a:r>
            <a:r>
              <a:rPr b="1" lang="en" sz="1100" strike="noStrike">
                <a:solidFill>
                  <a:srgbClr val="000000"/>
                </a:solidFill>
                <a:latin typeface="Arial"/>
                <a:ea typeface="Arial"/>
                <a:cs typeface="Arial"/>
                <a:sym typeface="Arial"/>
              </a:rPr>
              <a:t>integer location</a:t>
            </a:r>
            <a:r>
              <a:rPr b="0" lang="en" sz="1100" strike="noStrike">
                <a:solidFill>
                  <a:srgbClr val="000000"/>
                </a:solidFill>
                <a:latin typeface="Arial"/>
                <a:ea typeface="Arial"/>
                <a:cs typeface="Arial"/>
                <a:sym typeface="Arial"/>
              </a:rPr>
              <a:t>. I do not like this terminology as I feel it is confusing. Integer location is more descriptive and is exactly what </a:t>
            </a:r>
            <a:r>
              <a:rPr b="0" lang="en" sz="1800" strike="noStrike">
                <a:solidFill>
                  <a:srgbClr val="000000"/>
                </a:solidFill>
                <a:latin typeface="Arial"/>
                <a:ea typeface="Arial"/>
                <a:cs typeface="Arial"/>
                <a:sym typeface="Arial"/>
              </a:rPr>
              <a:t>.iloc</a:t>
            </a:r>
            <a:r>
              <a:rPr b="0" lang="en" sz="1100" strike="noStrike">
                <a:solidFill>
                  <a:srgbClr val="000000"/>
                </a:solidFill>
                <a:latin typeface="Arial"/>
                <a:ea typeface="Arial"/>
                <a:cs typeface="Arial"/>
                <a:sym typeface="Arial"/>
              </a:rPr>
              <a:t> stands for.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u="sng" strike="noStrike">
                <a:solidFill>
                  <a:schemeClr val="hlink"/>
                </a:solidFill>
                <a:latin typeface="Arial"/>
                <a:ea typeface="Arial"/>
                <a:cs typeface="Arial"/>
                <a:sym typeface="Arial"/>
                <a:hlinkClick r:id="rId2"/>
              </a:rPr>
              <a:t>python - pandas loc vs. iloc vs. at vs. iat? - Stack Overflow</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u="sng" strike="noStrike">
                <a:solidFill>
                  <a:schemeClr val="hlink"/>
                </a:solidFill>
                <a:latin typeface="Arial"/>
                <a:ea typeface="Arial"/>
                <a:cs typeface="Arial"/>
                <a:sym typeface="Arial"/>
                <a:hlinkClick r:id="rId3"/>
              </a:rPr>
              <a:t>https://stackoverflow.com/questions/28757389/pandas-loc-vs-iloc-vs-at-vs-iat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u="sng" strike="noStrike">
                <a:solidFill>
                  <a:schemeClr val="hlink"/>
                </a:solidFill>
                <a:latin typeface="Arial"/>
                <a:ea typeface="Arial"/>
                <a:cs typeface="Arial"/>
                <a:sym typeface="Arial"/>
                <a:hlinkClick r:id="rId4"/>
              </a:rPr>
              <a:t>A perfect ans by Ankit Agrawal</a:t>
            </a:r>
            <a:r>
              <a:rPr b="0" lang="en" sz="1100" strike="noStrike">
                <a:solidFill>
                  <a:srgbClr val="000000"/>
                </a:solidFill>
                <a:latin typeface="Arial"/>
                <a:ea typeface="Arial"/>
                <a:cs typeface="Arial"/>
                <a:sym typeface="Arial"/>
              </a:rPr>
              <a:t> </a:t>
            </a:r>
            <a:endParaRPr b="0" sz="1100" strike="noStrike">
              <a:latin typeface="Arial"/>
              <a:ea typeface="Arial"/>
              <a:cs typeface="Arial"/>
              <a:sym typeface="Arial"/>
            </a:endParaRPr>
          </a:p>
        </p:txBody>
      </p:sp>
      <p:sp>
        <p:nvSpPr>
          <p:cNvPr id="1051" name="Google Shape;1051;g17a7cecd068_7_832: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7a7cecd068_7_839: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8" name="Google Shape;1058;g17a7cecd068_7_839: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a:t>
            </a:r>
            <a:r>
              <a:rPr b="0" lang="en" sz="1800" strike="noStrike">
                <a:solidFill>
                  <a:srgbClr val="000000"/>
                </a:solidFill>
                <a:latin typeface="Arial"/>
                <a:ea typeface="Arial"/>
                <a:cs typeface="Arial"/>
                <a:sym typeface="Arial"/>
              </a:rPr>
              <a:t>isna</a:t>
            </a:r>
            <a:r>
              <a:rPr b="0" lang="en" sz="1100" strike="noStrike">
                <a:solidFill>
                  <a:srgbClr val="000000"/>
                </a:solidFill>
                <a:latin typeface="Arial"/>
                <a:ea typeface="Arial"/>
                <a:cs typeface="Arial"/>
                <a:sym typeface="Arial"/>
              </a:rPr>
              <a:t> method was added more recently because the characters </a:t>
            </a:r>
            <a:r>
              <a:rPr b="0" lang="en" sz="1800" strike="noStrike">
                <a:solidFill>
                  <a:srgbClr val="000000"/>
                </a:solidFill>
                <a:latin typeface="Arial"/>
                <a:ea typeface="Arial"/>
                <a:cs typeface="Arial"/>
                <a:sym typeface="Arial"/>
              </a:rPr>
              <a:t>na</a:t>
            </a:r>
            <a:r>
              <a:rPr b="0" lang="en" sz="1100" strike="noStrike">
                <a:solidFill>
                  <a:srgbClr val="000000"/>
                </a:solidFill>
                <a:latin typeface="Arial"/>
                <a:ea typeface="Arial"/>
                <a:cs typeface="Arial"/>
                <a:sym typeface="Arial"/>
              </a:rPr>
              <a:t> are found in other missing value methods such as </a:t>
            </a:r>
            <a:r>
              <a:rPr b="0" lang="en" sz="1800" strike="noStrike">
                <a:solidFill>
                  <a:srgbClr val="000000"/>
                </a:solidFill>
                <a:latin typeface="Arial"/>
                <a:ea typeface="Arial"/>
                <a:cs typeface="Arial"/>
                <a:sym typeface="Arial"/>
              </a:rPr>
              <a:t>dropna</a:t>
            </a:r>
            <a:r>
              <a:rPr b="0" lang="en" sz="1100" strike="noStrike">
                <a:solidFill>
                  <a:srgbClr val="000000"/>
                </a:solidFill>
                <a:latin typeface="Arial"/>
                <a:ea typeface="Arial"/>
                <a:cs typeface="Arial"/>
                <a:sym typeface="Arial"/>
              </a:rPr>
              <a:t> and </a:t>
            </a:r>
            <a:r>
              <a:rPr b="0" lang="en" sz="1800" strike="noStrike">
                <a:solidFill>
                  <a:srgbClr val="000000"/>
                </a:solidFill>
                <a:latin typeface="Arial"/>
                <a:ea typeface="Arial"/>
                <a:cs typeface="Arial"/>
                <a:sym typeface="Arial"/>
              </a:rPr>
              <a:t>fillna</a:t>
            </a:r>
            <a:r>
              <a:rPr b="0" lang="en" sz="1100" strike="noStrike">
                <a:solidFill>
                  <a:srgbClr val="000000"/>
                </a:solidFill>
                <a:latin typeface="Arial"/>
                <a:ea typeface="Arial"/>
                <a:cs typeface="Arial"/>
                <a:sym typeface="Arial"/>
              </a:rPr>
              <a:t>. Confusingly, Pandas uses </a:t>
            </a:r>
            <a:r>
              <a:rPr b="0" lang="en" sz="1800" strike="noStrike">
                <a:solidFill>
                  <a:srgbClr val="000000"/>
                </a:solidFill>
                <a:latin typeface="Arial"/>
                <a:ea typeface="Arial"/>
                <a:cs typeface="Arial"/>
                <a:sym typeface="Arial"/>
              </a:rPr>
              <a:t>NaN</a:t>
            </a:r>
            <a:r>
              <a:rPr b="0" lang="en" sz="1100" strike="noStrike">
                <a:solidFill>
                  <a:srgbClr val="000000"/>
                </a:solidFill>
                <a:latin typeface="Arial"/>
                <a:ea typeface="Arial"/>
                <a:cs typeface="Arial"/>
                <a:sym typeface="Arial"/>
              </a:rPr>
              <a:t>, </a:t>
            </a:r>
            <a:r>
              <a:rPr b="0" lang="en" sz="1800" strike="noStrike">
                <a:solidFill>
                  <a:srgbClr val="000000"/>
                </a:solidFill>
                <a:latin typeface="Arial"/>
                <a:ea typeface="Arial"/>
                <a:cs typeface="Arial"/>
                <a:sym typeface="Arial"/>
              </a:rPr>
              <a:t>None</a:t>
            </a:r>
            <a:r>
              <a:rPr b="0" lang="en" sz="1100" strike="noStrike">
                <a:solidFill>
                  <a:srgbClr val="000000"/>
                </a:solidFill>
                <a:latin typeface="Arial"/>
                <a:ea typeface="Arial"/>
                <a:cs typeface="Arial"/>
                <a:sym typeface="Arial"/>
              </a:rPr>
              <a:t>, and </a:t>
            </a:r>
            <a:r>
              <a:rPr b="0" lang="en" sz="1800" strike="noStrike">
                <a:solidFill>
                  <a:srgbClr val="000000"/>
                </a:solidFill>
                <a:latin typeface="Arial"/>
                <a:ea typeface="Arial"/>
                <a:cs typeface="Arial"/>
                <a:sym typeface="Arial"/>
              </a:rPr>
              <a:t>NaT</a:t>
            </a:r>
            <a:r>
              <a:rPr b="0" lang="en" sz="1100" strike="noStrike">
                <a:solidFill>
                  <a:srgbClr val="000000"/>
                </a:solidFill>
                <a:latin typeface="Arial"/>
                <a:ea typeface="Arial"/>
                <a:cs typeface="Arial"/>
                <a:sym typeface="Arial"/>
              </a:rPr>
              <a:t> as missing value representations and not </a:t>
            </a:r>
            <a:r>
              <a:rPr b="0" lang="en" sz="1800" strike="noStrike">
                <a:solidFill>
                  <a:srgbClr val="000000"/>
                </a:solidFill>
                <a:latin typeface="Arial"/>
                <a:ea typeface="Arial"/>
                <a:cs typeface="Arial"/>
                <a:sym typeface="Arial"/>
              </a:rPr>
              <a:t>NA</a:t>
            </a:r>
            <a:r>
              <a:rPr b="0" lang="en" sz="1100" strike="noStrike">
                <a:solidFill>
                  <a:srgbClr val="000000"/>
                </a:solidFill>
                <a:latin typeface="Arial"/>
                <a:ea typeface="Arial"/>
                <a:cs typeface="Arial"/>
                <a:sym typeface="Arial"/>
              </a:rPr>
              <a:t>.</a:t>
            </a:r>
            <a:endParaRPr b="0" sz="1100" strike="noStrike">
              <a:latin typeface="Arial"/>
              <a:ea typeface="Arial"/>
              <a:cs typeface="Arial"/>
              <a:sym typeface="Arial"/>
            </a:endParaRPr>
          </a:p>
        </p:txBody>
      </p:sp>
      <p:sp>
        <p:nvSpPr>
          <p:cNvPr id="1059" name="Google Shape;1059;g17a7cecd068_7_839: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7a7cecd068_7_165: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93" name="Google Shape;393;g17a7cecd068_7_165: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7a7cecd068_7_846: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6" name="Google Shape;1066;g17a7cecd068_7_846: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 </a:t>
            </a:r>
            <a:r>
              <a:rPr b="0" lang="en" sz="1800" strike="noStrike">
                <a:solidFill>
                  <a:srgbClr val="000000"/>
                </a:solidFill>
                <a:latin typeface="Arial"/>
                <a:ea typeface="Arial"/>
                <a:cs typeface="Arial"/>
                <a:sym typeface="Arial"/>
              </a:rPr>
              <a:t>isna</a:t>
            </a:r>
            <a:r>
              <a:rPr b="0" lang="en" sz="1100" strike="noStrike">
                <a:solidFill>
                  <a:srgbClr val="000000"/>
                </a:solidFill>
                <a:latin typeface="Arial"/>
                <a:ea typeface="Arial"/>
                <a:cs typeface="Arial"/>
                <a:sym typeface="Arial"/>
              </a:rPr>
              <a:t> method was added more recently because the characters </a:t>
            </a:r>
            <a:r>
              <a:rPr b="0" lang="en" sz="1800" strike="noStrike">
                <a:solidFill>
                  <a:srgbClr val="000000"/>
                </a:solidFill>
                <a:latin typeface="Arial"/>
                <a:ea typeface="Arial"/>
                <a:cs typeface="Arial"/>
                <a:sym typeface="Arial"/>
              </a:rPr>
              <a:t>na</a:t>
            </a:r>
            <a:r>
              <a:rPr b="0" lang="en" sz="1100" strike="noStrike">
                <a:solidFill>
                  <a:srgbClr val="000000"/>
                </a:solidFill>
                <a:latin typeface="Arial"/>
                <a:ea typeface="Arial"/>
                <a:cs typeface="Arial"/>
                <a:sym typeface="Arial"/>
              </a:rPr>
              <a:t> are found in other missing value methods such as </a:t>
            </a:r>
            <a:r>
              <a:rPr b="0" lang="en" sz="1800" strike="noStrike">
                <a:solidFill>
                  <a:srgbClr val="000000"/>
                </a:solidFill>
                <a:latin typeface="Arial"/>
                <a:ea typeface="Arial"/>
                <a:cs typeface="Arial"/>
                <a:sym typeface="Arial"/>
              </a:rPr>
              <a:t>dropna</a:t>
            </a:r>
            <a:r>
              <a:rPr b="0" lang="en" sz="1100" strike="noStrike">
                <a:solidFill>
                  <a:srgbClr val="000000"/>
                </a:solidFill>
                <a:latin typeface="Arial"/>
                <a:ea typeface="Arial"/>
                <a:cs typeface="Arial"/>
                <a:sym typeface="Arial"/>
              </a:rPr>
              <a:t> and </a:t>
            </a:r>
            <a:r>
              <a:rPr b="0" lang="en" sz="1800" strike="noStrike">
                <a:solidFill>
                  <a:srgbClr val="000000"/>
                </a:solidFill>
                <a:latin typeface="Arial"/>
                <a:ea typeface="Arial"/>
                <a:cs typeface="Arial"/>
                <a:sym typeface="Arial"/>
              </a:rPr>
              <a:t>fillna</a:t>
            </a:r>
            <a:r>
              <a:rPr b="0" lang="en" sz="1100" strike="noStrike">
                <a:solidFill>
                  <a:srgbClr val="000000"/>
                </a:solidFill>
                <a:latin typeface="Arial"/>
                <a:ea typeface="Arial"/>
                <a:cs typeface="Arial"/>
                <a:sym typeface="Arial"/>
              </a:rPr>
              <a:t>. Confusingly, Pandas uses </a:t>
            </a:r>
            <a:r>
              <a:rPr b="0" lang="en" sz="1800" strike="noStrike">
                <a:solidFill>
                  <a:srgbClr val="000000"/>
                </a:solidFill>
                <a:latin typeface="Arial"/>
                <a:ea typeface="Arial"/>
                <a:cs typeface="Arial"/>
                <a:sym typeface="Arial"/>
              </a:rPr>
              <a:t>NaN</a:t>
            </a:r>
            <a:r>
              <a:rPr b="0" lang="en" sz="1100" strike="noStrike">
                <a:solidFill>
                  <a:srgbClr val="000000"/>
                </a:solidFill>
                <a:latin typeface="Arial"/>
                <a:ea typeface="Arial"/>
                <a:cs typeface="Arial"/>
                <a:sym typeface="Arial"/>
              </a:rPr>
              <a:t>, </a:t>
            </a:r>
            <a:r>
              <a:rPr b="0" lang="en" sz="1800" strike="noStrike">
                <a:solidFill>
                  <a:srgbClr val="000000"/>
                </a:solidFill>
                <a:latin typeface="Arial"/>
                <a:ea typeface="Arial"/>
                <a:cs typeface="Arial"/>
                <a:sym typeface="Arial"/>
              </a:rPr>
              <a:t>None</a:t>
            </a:r>
            <a:r>
              <a:rPr b="0" lang="en" sz="1100" strike="noStrike">
                <a:solidFill>
                  <a:srgbClr val="000000"/>
                </a:solidFill>
                <a:latin typeface="Arial"/>
                <a:ea typeface="Arial"/>
                <a:cs typeface="Arial"/>
                <a:sym typeface="Arial"/>
              </a:rPr>
              <a:t>, and </a:t>
            </a:r>
            <a:r>
              <a:rPr b="0" lang="en" sz="1800" strike="noStrike">
                <a:solidFill>
                  <a:srgbClr val="000000"/>
                </a:solidFill>
                <a:latin typeface="Arial"/>
                <a:ea typeface="Arial"/>
                <a:cs typeface="Arial"/>
                <a:sym typeface="Arial"/>
              </a:rPr>
              <a:t>NaT</a:t>
            </a:r>
            <a:r>
              <a:rPr b="0" lang="en" sz="1100" strike="noStrike">
                <a:solidFill>
                  <a:srgbClr val="000000"/>
                </a:solidFill>
                <a:latin typeface="Arial"/>
                <a:ea typeface="Arial"/>
                <a:cs typeface="Arial"/>
                <a:sym typeface="Arial"/>
              </a:rPr>
              <a:t> as missing value representations and not </a:t>
            </a:r>
            <a:r>
              <a:rPr b="0" lang="en" sz="1800" strike="noStrike">
                <a:solidFill>
                  <a:srgbClr val="000000"/>
                </a:solidFill>
                <a:latin typeface="Arial"/>
                <a:ea typeface="Arial"/>
                <a:cs typeface="Arial"/>
                <a:sym typeface="Arial"/>
              </a:rPr>
              <a:t>NA</a:t>
            </a:r>
            <a:r>
              <a:rPr b="0" lang="en" sz="1100" strike="noStrike">
                <a:solidFill>
                  <a:srgbClr val="000000"/>
                </a:solidFill>
                <a:latin typeface="Arial"/>
                <a:ea typeface="Arial"/>
                <a:cs typeface="Arial"/>
                <a:sym typeface="Arial"/>
              </a:rPr>
              <a:t>.</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t/>
            </a:r>
            <a:endParaRPr b="0" sz="1100" strike="noStrike">
              <a:latin typeface="Arial"/>
              <a:ea typeface="Arial"/>
              <a:cs typeface="Arial"/>
              <a:sym typeface="Arial"/>
            </a:endParaRPr>
          </a:p>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There are aliases. Choose whichever u like </a:t>
            </a:r>
            <a:endParaRPr b="0" sz="1100" strike="noStrike">
              <a:latin typeface="Arial"/>
              <a:ea typeface="Arial"/>
              <a:cs typeface="Arial"/>
              <a:sym typeface="Arial"/>
            </a:endParaRPr>
          </a:p>
        </p:txBody>
      </p:sp>
      <p:sp>
        <p:nvSpPr>
          <p:cNvPr id="1067" name="Google Shape;1067;g17a7cecd068_7_846: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7a7cecd068_7_855: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6" name="Google Shape;1076;g17a7cecd068_7_855: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can also avoid ever using </a:t>
            </a:r>
            <a:r>
              <a:rPr b="0" lang="en" sz="1800" strike="noStrike">
                <a:solidFill>
                  <a:srgbClr val="000000"/>
                </a:solidFill>
                <a:latin typeface="Arial"/>
                <a:ea typeface="Arial"/>
                <a:cs typeface="Arial"/>
                <a:sym typeface="Arial"/>
              </a:rPr>
              <a:t>notna</a:t>
            </a:r>
            <a:r>
              <a:rPr b="0" lang="en" sz="1100" strike="noStrike">
                <a:solidFill>
                  <a:srgbClr val="000000"/>
                </a:solidFill>
                <a:latin typeface="Arial"/>
                <a:ea typeface="Arial"/>
                <a:cs typeface="Arial"/>
                <a:sym typeface="Arial"/>
              </a:rPr>
              <a:t> since Pandas provides the inversion operator, </a:t>
            </a:r>
            <a:r>
              <a:rPr b="0" lang="en" sz="1800" strike="noStrike">
                <a:solidFill>
                  <a:srgbClr val="000000"/>
                </a:solidFill>
                <a:latin typeface="Arial"/>
                <a:ea typeface="Arial"/>
                <a:cs typeface="Arial"/>
                <a:sym typeface="Arial"/>
              </a:rPr>
              <a:t>~</a:t>
            </a:r>
            <a:r>
              <a:rPr b="0" lang="en" sz="1100" strike="noStrike">
                <a:solidFill>
                  <a:srgbClr val="000000"/>
                </a:solidFill>
                <a:latin typeface="Arial"/>
                <a:ea typeface="Arial"/>
                <a:cs typeface="Arial"/>
                <a:sym typeface="Arial"/>
              </a:rPr>
              <a:t> to invert boolean DataFrames.</a:t>
            </a:r>
            <a:endParaRPr b="0" sz="1100" strike="noStrike">
              <a:latin typeface="Arial"/>
              <a:ea typeface="Arial"/>
              <a:cs typeface="Arial"/>
              <a:sym typeface="Arial"/>
            </a:endParaRPr>
          </a:p>
        </p:txBody>
      </p:sp>
      <p:sp>
        <p:nvSpPr>
          <p:cNvPr id="1077" name="Google Shape;1077;g17a7cecd068_7_855: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7a7cecd068_7_863: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5" name="Google Shape;1085;g17a7cecd068_7_863: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086" name="Google Shape;1086;g17a7cecd068_7_863: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7a7cecd068_7_875: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8" name="Google Shape;1098;g17a7cecd068_7_875: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099" name="Google Shape;1099;g17a7cecd068_7_875: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7a7cecd068_7_882: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106" name="Google Shape;1106;g17a7cecd068_7_882: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7a7cecd068_7_888: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3" name="Google Shape;1113;g17a7cecd068_7_888: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114" name="Google Shape;1114;g17a7cecd068_7_888: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7a7cecd068_7_897: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3" name="Google Shape;1123;g17a7cecd068_7_897: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124" name="Google Shape;1124;g17a7cecd068_7_897: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7a7cecd068_7_908: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5" name="Google Shape;1135;g17a7cecd068_7_908: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800" strike="noStrike">
              <a:latin typeface="Arial"/>
              <a:ea typeface="Arial"/>
              <a:cs typeface="Arial"/>
              <a:sym typeface="Arial"/>
            </a:endParaRPr>
          </a:p>
        </p:txBody>
      </p:sp>
      <p:sp>
        <p:nvSpPr>
          <p:cNvPr id="1136" name="Google Shape;1136;g17a7cecd068_7_908: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7a7cecd068_7_920:notes"/>
          <p:cNvSpPr/>
          <p:nvPr>
            <p:ph idx="2" type="sldImg"/>
          </p:nvPr>
        </p:nvSpPr>
        <p:spPr>
          <a:xfrm>
            <a:off x="685734" y="1142867"/>
            <a:ext cx="5484215" cy="308377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8" name="Google Shape;1148;g17a7cecd068_7_920:notes"/>
          <p:cNvSpPr txBox="1"/>
          <p:nvPr>
            <p:ph idx="1" type="body"/>
          </p:nvPr>
        </p:nvSpPr>
        <p:spPr>
          <a:xfrm>
            <a:off x="685829" y="4400594"/>
            <a:ext cx="5484023" cy="3597939"/>
          </a:xfrm>
          <a:prstGeom prst="rect">
            <a:avLst/>
          </a:prstGeom>
          <a:noFill/>
          <a:ln>
            <a:noFill/>
          </a:ln>
        </p:spPr>
        <p:txBody>
          <a:bodyPr anchorCtr="0" anchor="t" bIns="0" lIns="0" spcFirstLastPara="1" rIns="0" wrap="square" tIns="0">
            <a:noAutofit/>
          </a:bodyPr>
          <a:lstStyle/>
          <a:p>
            <a:pPr indent="-190500" lvl="0" marL="19050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 finding the maximum SAT score per state</a:t>
            </a:r>
            <a:endParaRPr b="0" sz="1100" strike="noStrike">
              <a:latin typeface="Arial"/>
              <a:ea typeface="Arial"/>
              <a:cs typeface="Arial"/>
              <a:sym typeface="Arial"/>
            </a:endParaRPr>
          </a:p>
        </p:txBody>
      </p:sp>
      <p:sp>
        <p:nvSpPr>
          <p:cNvPr id="1149" name="Google Shape;1149;g17a7cecd068_7_920:notes"/>
          <p:cNvSpPr/>
          <p:nvPr/>
        </p:nvSpPr>
        <p:spPr>
          <a:xfrm>
            <a:off x="3884734" y="8685423"/>
            <a:ext cx="2969315" cy="456285"/>
          </a:xfrm>
          <a:prstGeom prst="rect">
            <a:avLst/>
          </a:prstGeom>
          <a:noFill/>
          <a:ln>
            <a:noFill/>
          </a:ln>
        </p:spPr>
        <p:txBody>
          <a:bodyPr anchorCtr="0" anchor="b" bIns="40050" lIns="80100" spcFirstLastPara="1" rIns="80100" wrap="square" tIns="40050">
            <a:noAutofit/>
          </a:bodyPr>
          <a:lstStyle/>
          <a:p>
            <a:pPr indent="0" lvl="0" marL="0" marR="0" rtl="0" algn="r">
              <a:lnSpc>
                <a:spcPct val="100000"/>
              </a:lnSpc>
              <a:spcBef>
                <a:spcPts val="0"/>
              </a:spcBef>
              <a:spcAft>
                <a:spcPts val="0"/>
              </a:spcAft>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7a7cecd068_7_928:notes"/>
          <p:cNvSpPr txBox="1"/>
          <p:nvPr>
            <p:ph idx="1" type="body"/>
          </p:nvPr>
        </p:nvSpPr>
        <p:spPr>
          <a:xfrm>
            <a:off x="705098" y="4085936"/>
            <a:ext cx="5640458" cy="3870725"/>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162" name="Google Shape;1162;g17a7cecd068_7_928:notes"/>
          <p:cNvSpPr/>
          <p:nvPr>
            <p:ph idx="2" type="sldImg"/>
          </p:nvPr>
        </p:nvSpPr>
        <p:spPr>
          <a:xfrm>
            <a:off x="483893" y="653639"/>
            <a:ext cx="6082541" cy="32253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50" name="Shape 50"/>
        <p:cNvGrpSpPr/>
        <p:nvPr/>
      </p:nvGrpSpPr>
      <p:grpSpPr>
        <a:xfrm>
          <a:off x="0" y="0"/>
          <a:ext cx="0" cy="0"/>
          <a:chOff x="0" y="0"/>
          <a:chExt cx="0" cy="0"/>
        </a:xfrm>
      </p:grpSpPr>
      <p:sp>
        <p:nvSpPr>
          <p:cNvPr id="51" name="Google Shape;51;p13"/>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sz="1300"/>
            </a:lvl1pPr>
            <a:lvl2pPr lvl="1" algn="l">
              <a:spcBef>
                <a:spcPts val="0"/>
              </a:spcBef>
              <a:spcAft>
                <a:spcPts val="0"/>
              </a:spcAft>
              <a:buSzPts val="1300"/>
              <a:buNone/>
              <a:defRPr sz="1300"/>
            </a:lvl2pPr>
            <a:lvl3pPr lvl="2" algn="l">
              <a:spcBef>
                <a:spcPts val="0"/>
              </a:spcBef>
              <a:spcAft>
                <a:spcPts val="0"/>
              </a:spcAft>
              <a:buSzPts val="1300"/>
              <a:buNone/>
              <a:defRPr sz="1300"/>
            </a:lvl3pPr>
            <a:lvl4pPr lvl="3" algn="l">
              <a:spcBef>
                <a:spcPts val="0"/>
              </a:spcBef>
              <a:spcAft>
                <a:spcPts val="0"/>
              </a:spcAft>
              <a:buSzPts val="1300"/>
              <a:buNone/>
              <a:defRPr sz="1300"/>
            </a:lvl4pPr>
            <a:lvl5pPr lvl="4" algn="l">
              <a:spcBef>
                <a:spcPts val="0"/>
              </a:spcBef>
              <a:spcAft>
                <a:spcPts val="0"/>
              </a:spcAft>
              <a:buSzPts val="1300"/>
              <a:buNone/>
              <a:defRPr sz="1300"/>
            </a:lvl5pPr>
            <a:lvl6pPr lvl="5" algn="l">
              <a:spcBef>
                <a:spcPts val="0"/>
              </a:spcBef>
              <a:spcAft>
                <a:spcPts val="0"/>
              </a:spcAft>
              <a:buSzPts val="1300"/>
              <a:buNone/>
              <a:defRPr sz="1300"/>
            </a:lvl6pPr>
            <a:lvl7pPr lvl="6" algn="l">
              <a:spcBef>
                <a:spcPts val="0"/>
              </a:spcBef>
              <a:spcAft>
                <a:spcPts val="0"/>
              </a:spcAft>
              <a:buSzPts val="1300"/>
              <a:buNone/>
              <a:defRPr sz="1300"/>
            </a:lvl7pPr>
            <a:lvl8pPr lvl="7" algn="l">
              <a:spcBef>
                <a:spcPts val="0"/>
              </a:spcBef>
              <a:spcAft>
                <a:spcPts val="0"/>
              </a:spcAft>
              <a:buSzPts val="1300"/>
              <a:buNone/>
              <a:defRPr sz="1300"/>
            </a:lvl8pPr>
            <a:lvl9pPr lvl="8" algn="l">
              <a:spcBef>
                <a:spcPts val="0"/>
              </a:spcBef>
              <a:spcAft>
                <a:spcPts val="0"/>
              </a:spcAft>
              <a:buSzPts val="1300"/>
              <a:buNone/>
              <a:defRPr sz="1300"/>
            </a:lvl9pPr>
          </a:lstStyle>
          <a:p/>
        </p:txBody>
      </p:sp>
      <p:sp>
        <p:nvSpPr>
          <p:cNvPr id="52" name="Google Shape;52;p13"/>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sz="1300"/>
            </a:lvl1pPr>
            <a:lvl2pPr indent="-228600" lvl="1" marL="914400" algn="l">
              <a:spcBef>
                <a:spcPts val="1200"/>
              </a:spcBef>
              <a:spcAft>
                <a:spcPts val="0"/>
              </a:spcAft>
              <a:buSzPts val="1300"/>
              <a:buNone/>
              <a:defRPr sz="1300"/>
            </a:lvl2pPr>
            <a:lvl3pPr indent="-228600" lvl="2" marL="1371600" algn="l">
              <a:spcBef>
                <a:spcPts val="1200"/>
              </a:spcBef>
              <a:spcAft>
                <a:spcPts val="0"/>
              </a:spcAft>
              <a:buSzPts val="1300"/>
              <a:buNone/>
              <a:defRPr sz="1300"/>
            </a:lvl3pPr>
            <a:lvl4pPr indent="-228600" lvl="3" marL="1828800" algn="l">
              <a:spcBef>
                <a:spcPts val="1200"/>
              </a:spcBef>
              <a:spcAft>
                <a:spcPts val="0"/>
              </a:spcAft>
              <a:buSzPts val="1300"/>
              <a:buNone/>
              <a:defRPr sz="1300"/>
            </a:lvl4pPr>
            <a:lvl5pPr indent="-228600" lvl="4" marL="2286000" algn="l">
              <a:spcBef>
                <a:spcPts val="1200"/>
              </a:spcBef>
              <a:spcAft>
                <a:spcPts val="0"/>
              </a:spcAft>
              <a:buSzPts val="1300"/>
              <a:buNone/>
              <a:defRPr sz="1300"/>
            </a:lvl5pPr>
            <a:lvl6pPr indent="-228600" lvl="5" marL="2743200" algn="l">
              <a:spcBef>
                <a:spcPts val="1200"/>
              </a:spcBef>
              <a:spcAft>
                <a:spcPts val="0"/>
              </a:spcAft>
              <a:buSzPts val="1300"/>
              <a:buNone/>
              <a:defRPr sz="1300"/>
            </a:lvl6pPr>
            <a:lvl7pPr indent="-228600" lvl="6" marL="3200400" algn="l">
              <a:spcBef>
                <a:spcPts val="1200"/>
              </a:spcBef>
              <a:spcAft>
                <a:spcPts val="0"/>
              </a:spcAft>
              <a:buSzPts val="1300"/>
              <a:buNone/>
              <a:defRPr sz="1300"/>
            </a:lvl7pPr>
            <a:lvl8pPr indent="-228600" lvl="7" marL="3657600" algn="l">
              <a:spcBef>
                <a:spcPts val="1200"/>
              </a:spcBef>
              <a:spcAft>
                <a:spcPts val="0"/>
              </a:spcAft>
              <a:buSzPts val="1300"/>
              <a:buNone/>
              <a:defRPr sz="1300"/>
            </a:lvl8pPr>
            <a:lvl9pPr indent="-228600" lvl="8" marL="4114800" algn="l">
              <a:spcBef>
                <a:spcPts val="1200"/>
              </a:spcBef>
              <a:spcAft>
                <a:spcPts val="1200"/>
              </a:spcAft>
              <a:buSzPts val="1300"/>
              <a:buNone/>
              <a:defRPr sz="1300"/>
            </a:lvl9pPr>
          </a:lstStyle>
          <a:p/>
        </p:txBody>
      </p:sp>
      <p:sp>
        <p:nvSpPr>
          <p:cNvPr id="53" name="Google Shape;53;p13"/>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sz="1300"/>
            </a:lvl1pPr>
            <a:lvl2pPr indent="-228600" lvl="1" marL="914400" algn="l">
              <a:spcBef>
                <a:spcPts val="1200"/>
              </a:spcBef>
              <a:spcAft>
                <a:spcPts val="0"/>
              </a:spcAft>
              <a:buSzPts val="1300"/>
              <a:buNone/>
              <a:defRPr sz="1300"/>
            </a:lvl2pPr>
            <a:lvl3pPr indent="-228600" lvl="2" marL="1371600" algn="l">
              <a:spcBef>
                <a:spcPts val="1200"/>
              </a:spcBef>
              <a:spcAft>
                <a:spcPts val="0"/>
              </a:spcAft>
              <a:buSzPts val="1300"/>
              <a:buNone/>
              <a:defRPr sz="1300"/>
            </a:lvl3pPr>
            <a:lvl4pPr indent="-228600" lvl="3" marL="1828800" algn="l">
              <a:spcBef>
                <a:spcPts val="1200"/>
              </a:spcBef>
              <a:spcAft>
                <a:spcPts val="0"/>
              </a:spcAft>
              <a:buSzPts val="1300"/>
              <a:buNone/>
              <a:defRPr sz="1300"/>
            </a:lvl4pPr>
            <a:lvl5pPr indent="-228600" lvl="4" marL="2286000" algn="l">
              <a:spcBef>
                <a:spcPts val="1200"/>
              </a:spcBef>
              <a:spcAft>
                <a:spcPts val="0"/>
              </a:spcAft>
              <a:buSzPts val="1300"/>
              <a:buNone/>
              <a:defRPr sz="1300"/>
            </a:lvl5pPr>
            <a:lvl6pPr indent="-228600" lvl="5" marL="2743200" algn="l">
              <a:spcBef>
                <a:spcPts val="1200"/>
              </a:spcBef>
              <a:spcAft>
                <a:spcPts val="0"/>
              </a:spcAft>
              <a:buSzPts val="1300"/>
              <a:buNone/>
              <a:defRPr sz="1300"/>
            </a:lvl6pPr>
            <a:lvl7pPr indent="-228600" lvl="6" marL="3200400" algn="l">
              <a:spcBef>
                <a:spcPts val="1200"/>
              </a:spcBef>
              <a:spcAft>
                <a:spcPts val="0"/>
              </a:spcAft>
              <a:buSzPts val="1300"/>
              <a:buNone/>
              <a:defRPr sz="1300"/>
            </a:lvl7pPr>
            <a:lvl8pPr indent="-228600" lvl="7" marL="3657600" algn="l">
              <a:spcBef>
                <a:spcPts val="1200"/>
              </a:spcBef>
              <a:spcAft>
                <a:spcPts val="0"/>
              </a:spcAft>
              <a:buSzPts val="1300"/>
              <a:buNone/>
              <a:defRPr sz="1300"/>
            </a:lvl8pPr>
            <a:lvl9pPr indent="-228600" lvl="8" marL="4114800" algn="l">
              <a:spcBef>
                <a:spcPts val="1200"/>
              </a:spcBef>
              <a:spcAft>
                <a:spcPts val="1200"/>
              </a:spcAft>
              <a:buSzPts val="1300"/>
              <a:buNone/>
              <a:defRPr sz="1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p:cSld name="TWO_OBJECTS_1">
    <p:spTree>
      <p:nvGrpSpPr>
        <p:cNvPr id="54" name="Shape 54"/>
        <p:cNvGrpSpPr/>
        <p:nvPr/>
      </p:nvGrpSpPr>
      <p:grpSpPr>
        <a:xfrm>
          <a:off x="0" y="0"/>
          <a:ext cx="0" cy="0"/>
          <a:chOff x="0" y="0"/>
          <a:chExt cx="0" cy="0"/>
        </a:xfrm>
      </p:grpSpPr>
      <p:sp>
        <p:nvSpPr>
          <p:cNvPr id="55" name="Google Shape;55;p14"/>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sz="1300"/>
            </a:lvl1pPr>
            <a:lvl2pPr lvl="1" algn="l">
              <a:spcBef>
                <a:spcPts val="0"/>
              </a:spcBef>
              <a:spcAft>
                <a:spcPts val="0"/>
              </a:spcAft>
              <a:buSzPts val="1300"/>
              <a:buNone/>
              <a:defRPr sz="1300"/>
            </a:lvl2pPr>
            <a:lvl3pPr lvl="2" algn="l">
              <a:spcBef>
                <a:spcPts val="0"/>
              </a:spcBef>
              <a:spcAft>
                <a:spcPts val="0"/>
              </a:spcAft>
              <a:buSzPts val="1300"/>
              <a:buNone/>
              <a:defRPr sz="1300"/>
            </a:lvl3pPr>
            <a:lvl4pPr lvl="3" algn="l">
              <a:spcBef>
                <a:spcPts val="0"/>
              </a:spcBef>
              <a:spcAft>
                <a:spcPts val="0"/>
              </a:spcAft>
              <a:buSzPts val="1300"/>
              <a:buNone/>
              <a:defRPr sz="1300"/>
            </a:lvl4pPr>
            <a:lvl5pPr lvl="4" algn="l">
              <a:spcBef>
                <a:spcPts val="0"/>
              </a:spcBef>
              <a:spcAft>
                <a:spcPts val="0"/>
              </a:spcAft>
              <a:buSzPts val="1300"/>
              <a:buNone/>
              <a:defRPr sz="1300"/>
            </a:lvl5pPr>
            <a:lvl6pPr lvl="5" algn="l">
              <a:spcBef>
                <a:spcPts val="0"/>
              </a:spcBef>
              <a:spcAft>
                <a:spcPts val="0"/>
              </a:spcAft>
              <a:buSzPts val="1300"/>
              <a:buNone/>
              <a:defRPr sz="1300"/>
            </a:lvl6pPr>
            <a:lvl7pPr lvl="6" algn="l">
              <a:spcBef>
                <a:spcPts val="0"/>
              </a:spcBef>
              <a:spcAft>
                <a:spcPts val="0"/>
              </a:spcAft>
              <a:buSzPts val="1300"/>
              <a:buNone/>
              <a:defRPr sz="1300"/>
            </a:lvl7pPr>
            <a:lvl8pPr lvl="7" algn="l">
              <a:spcBef>
                <a:spcPts val="0"/>
              </a:spcBef>
              <a:spcAft>
                <a:spcPts val="0"/>
              </a:spcAft>
              <a:buSzPts val="1300"/>
              <a:buNone/>
              <a:defRPr sz="1300"/>
            </a:lvl8pPr>
            <a:lvl9pPr lvl="8" algn="l">
              <a:spcBef>
                <a:spcPts val="0"/>
              </a:spcBef>
              <a:spcAft>
                <a:spcPts val="0"/>
              </a:spcAft>
              <a:buSzPts val="1300"/>
              <a:buNone/>
              <a:defRPr sz="1300"/>
            </a:lvl9pPr>
          </a:lstStyle>
          <a:p/>
        </p:txBody>
      </p:sp>
      <p:sp>
        <p:nvSpPr>
          <p:cNvPr id="56" name="Google Shape;56;p14"/>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sz="1300"/>
            </a:lvl1pPr>
            <a:lvl2pPr indent="-228600" lvl="1" marL="914400" algn="l">
              <a:spcBef>
                <a:spcPts val="1200"/>
              </a:spcBef>
              <a:spcAft>
                <a:spcPts val="0"/>
              </a:spcAft>
              <a:buSzPts val="1300"/>
              <a:buNone/>
              <a:defRPr sz="1300"/>
            </a:lvl2pPr>
            <a:lvl3pPr indent="-228600" lvl="2" marL="1371600" algn="l">
              <a:spcBef>
                <a:spcPts val="1200"/>
              </a:spcBef>
              <a:spcAft>
                <a:spcPts val="0"/>
              </a:spcAft>
              <a:buSzPts val="1300"/>
              <a:buNone/>
              <a:defRPr sz="1300"/>
            </a:lvl3pPr>
            <a:lvl4pPr indent="-228600" lvl="3" marL="1828800" algn="l">
              <a:spcBef>
                <a:spcPts val="1200"/>
              </a:spcBef>
              <a:spcAft>
                <a:spcPts val="0"/>
              </a:spcAft>
              <a:buSzPts val="1300"/>
              <a:buNone/>
              <a:defRPr sz="1300"/>
            </a:lvl4pPr>
            <a:lvl5pPr indent="-228600" lvl="4" marL="2286000" algn="l">
              <a:spcBef>
                <a:spcPts val="1200"/>
              </a:spcBef>
              <a:spcAft>
                <a:spcPts val="0"/>
              </a:spcAft>
              <a:buSzPts val="1300"/>
              <a:buNone/>
              <a:defRPr sz="1300"/>
            </a:lvl5pPr>
            <a:lvl6pPr indent="-228600" lvl="5" marL="2743200" algn="l">
              <a:spcBef>
                <a:spcPts val="1200"/>
              </a:spcBef>
              <a:spcAft>
                <a:spcPts val="0"/>
              </a:spcAft>
              <a:buSzPts val="1300"/>
              <a:buNone/>
              <a:defRPr sz="1300"/>
            </a:lvl6pPr>
            <a:lvl7pPr indent="-228600" lvl="6" marL="3200400" algn="l">
              <a:spcBef>
                <a:spcPts val="1200"/>
              </a:spcBef>
              <a:spcAft>
                <a:spcPts val="0"/>
              </a:spcAft>
              <a:buSzPts val="1300"/>
              <a:buNone/>
              <a:defRPr sz="1300"/>
            </a:lvl7pPr>
            <a:lvl8pPr indent="-228600" lvl="7" marL="3657600" algn="l">
              <a:spcBef>
                <a:spcPts val="1200"/>
              </a:spcBef>
              <a:spcAft>
                <a:spcPts val="0"/>
              </a:spcAft>
              <a:buSzPts val="1300"/>
              <a:buNone/>
              <a:defRPr sz="1300"/>
            </a:lvl8pPr>
            <a:lvl9pPr indent="-228600" lvl="8" marL="4114800" algn="l">
              <a:spcBef>
                <a:spcPts val="1200"/>
              </a:spcBef>
              <a:spcAft>
                <a:spcPts val="1200"/>
              </a:spcAft>
              <a:buSzPts val="1300"/>
              <a:buNone/>
              <a:defRPr sz="1300"/>
            </a:lvl9pPr>
          </a:lstStyle>
          <a:p/>
        </p:txBody>
      </p:sp>
      <p:sp>
        <p:nvSpPr>
          <p:cNvPr id="57" name="Google Shape;57;p14"/>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sz="1300"/>
            </a:lvl1pPr>
            <a:lvl2pPr indent="-228600" lvl="1" marL="914400" algn="l">
              <a:spcBef>
                <a:spcPts val="1200"/>
              </a:spcBef>
              <a:spcAft>
                <a:spcPts val="0"/>
              </a:spcAft>
              <a:buSzPts val="1300"/>
              <a:buNone/>
              <a:defRPr sz="1300"/>
            </a:lvl2pPr>
            <a:lvl3pPr indent="-228600" lvl="2" marL="1371600" algn="l">
              <a:spcBef>
                <a:spcPts val="1200"/>
              </a:spcBef>
              <a:spcAft>
                <a:spcPts val="0"/>
              </a:spcAft>
              <a:buSzPts val="1300"/>
              <a:buNone/>
              <a:defRPr sz="1300"/>
            </a:lvl3pPr>
            <a:lvl4pPr indent="-228600" lvl="3" marL="1828800" algn="l">
              <a:spcBef>
                <a:spcPts val="1200"/>
              </a:spcBef>
              <a:spcAft>
                <a:spcPts val="0"/>
              </a:spcAft>
              <a:buSzPts val="1300"/>
              <a:buNone/>
              <a:defRPr sz="1300"/>
            </a:lvl4pPr>
            <a:lvl5pPr indent="-228600" lvl="4" marL="2286000" algn="l">
              <a:spcBef>
                <a:spcPts val="1200"/>
              </a:spcBef>
              <a:spcAft>
                <a:spcPts val="0"/>
              </a:spcAft>
              <a:buSzPts val="1300"/>
              <a:buNone/>
              <a:defRPr sz="1300"/>
            </a:lvl5pPr>
            <a:lvl6pPr indent="-228600" lvl="5" marL="2743200" algn="l">
              <a:spcBef>
                <a:spcPts val="1200"/>
              </a:spcBef>
              <a:spcAft>
                <a:spcPts val="0"/>
              </a:spcAft>
              <a:buSzPts val="1300"/>
              <a:buNone/>
              <a:defRPr sz="1300"/>
            </a:lvl6pPr>
            <a:lvl7pPr indent="-228600" lvl="6" marL="3200400" algn="l">
              <a:spcBef>
                <a:spcPts val="1200"/>
              </a:spcBef>
              <a:spcAft>
                <a:spcPts val="0"/>
              </a:spcAft>
              <a:buSzPts val="1300"/>
              <a:buNone/>
              <a:defRPr sz="1300"/>
            </a:lvl7pPr>
            <a:lvl8pPr indent="-228600" lvl="7" marL="3657600" algn="l">
              <a:spcBef>
                <a:spcPts val="1200"/>
              </a:spcBef>
              <a:spcAft>
                <a:spcPts val="0"/>
              </a:spcAft>
              <a:buSzPts val="1300"/>
              <a:buNone/>
              <a:defRPr sz="1300"/>
            </a:lvl8pPr>
            <a:lvl9pPr indent="-228600" lvl="8" marL="4114800" algn="l">
              <a:spcBef>
                <a:spcPts val="1200"/>
              </a:spcBef>
              <a:spcAft>
                <a:spcPts val="1200"/>
              </a:spcAft>
              <a:buSzPts val="1300"/>
              <a:buNone/>
              <a:defRPr sz="13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5" name="Shape 65"/>
        <p:cNvGrpSpPr/>
        <p:nvPr/>
      </p:nvGrpSpPr>
      <p:grpSpPr>
        <a:xfrm>
          <a:off x="0" y="0"/>
          <a:ext cx="0" cy="0"/>
          <a:chOff x="0" y="0"/>
          <a:chExt cx="0" cy="0"/>
        </a:xfrm>
      </p:grpSpPr>
      <p:sp>
        <p:nvSpPr>
          <p:cNvPr id="66" name="Google Shape;66;p17"/>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67" name="Google Shape;67;p17"/>
          <p:cNvSpPr txBox="1"/>
          <p:nvPr>
            <p:ph idx="1" type="subTitle"/>
          </p:nvPr>
        </p:nvSpPr>
        <p:spPr>
          <a:xfrm>
            <a:off x="457172" y="1203299"/>
            <a:ext cx="8229090" cy="298294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8" name="Shape 68"/>
        <p:cNvGrpSpPr/>
        <p:nvPr/>
      </p:nvGrpSpPr>
      <p:grpSpPr>
        <a:xfrm>
          <a:off x="0" y="0"/>
          <a:ext cx="0" cy="0"/>
          <a:chOff x="0" y="0"/>
          <a:chExt cx="0" cy="0"/>
        </a:xfrm>
      </p:grpSpPr>
      <p:sp>
        <p:nvSpPr>
          <p:cNvPr id="69" name="Google Shape;69;p18"/>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0" name="Google Shape;70;p18"/>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1" name="Shape 71"/>
        <p:cNvGrpSpPr/>
        <p:nvPr/>
      </p:nvGrpSpPr>
      <p:grpSpPr>
        <a:xfrm>
          <a:off x="0" y="0"/>
          <a:ext cx="0" cy="0"/>
          <a:chOff x="0" y="0"/>
          <a:chExt cx="0" cy="0"/>
        </a:xfrm>
      </p:grpSpPr>
      <p:sp>
        <p:nvSpPr>
          <p:cNvPr id="72" name="Google Shape;72;p19"/>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3" name="Google Shape;73;p19"/>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4" name="Google Shape;74;p19"/>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0"/>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7" name="Shape 77"/>
        <p:cNvGrpSpPr/>
        <p:nvPr/>
      </p:nvGrpSpPr>
      <p:grpSpPr>
        <a:xfrm>
          <a:off x="0" y="0"/>
          <a:ext cx="0" cy="0"/>
          <a:chOff x="0" y="0"/>
          <a:chExt cx="0" cy="0"/>
        </a:xfrm>
      </p:grpSpPr>
      <p:sp>
        <p:nvSpPr>
          <p:cNvPr id="78" name="Google Shape;78;p21"/>
          <p:cNvSpPr txBox="1"/>
          <p:nvPr>
            <p:ph idx="1" type="subTitle"/>
          </p:nvPr>
        </p:nvSpPr>
        <p:spPr>
          <a:xfrm>
            <a:off x="457172" y="205067"/>
            <a:ext cx="8229090" cy="3980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9" name="Shape 79"/>
        <p:cNvGrpSpPr/>
        <p:nvPr/>
      </p:nvGrpSpPr>
      <p:grpSpPr>
        <a:xfrm>
          <a:off x="0" y="0"/>
          <a:ext cx="0" cy="0"/>
          <a:chOff x="0" y="0"/>
          <a:chExt cx="0" cy="0"/>
        </a:xfrm>
      </p:grpSpPr>
      <p:sp>
        <p:nvSpPr>
          <p:cNvPr id="80" name="Google Shape;80;p22"/>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1" name="Google Shape;81;p22"/>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2" name="Google Shape;82;p22"/>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3" name="Google Shape;83;p22"/>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4" name="Shape 84"/>
        <p:cNvGrpSpPr/>
        <p:nvPr/>
      </p:nvGrpSpPr>
      <p:grpSpPr>
        <a:xfrm>
          <a:off x="0" y="0"/>
          <a:ext cx="0" cy="0"/>
          <a:chOff x="0" y="0"/>
          <a:chExt cx="0" cy="0"/>
        </a:xfrm>
      </p:grpSpPr>
      <p:sp>
        <p:nvSpPr>
          <p:cNvPr id="85" name="Google Shape;85;p23"/>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6" name="Google Shape;86;p23"/>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7" name="Google Shape;87;p23"/>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8" name="Google Shape;88;p23"/>
          <p:cNvSpPr txBox="1"/>
          <p:nvPr>
            <p:ph idx="3"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9" name="Shape 89"/>
        <p:cNvGrpSpPr/>
        <p:nvPr/>
      </p:nvGrpSpPr>
      <p:grpSpPr>
        <a:xfrm>
          <a:off x="0" y="0"/>
          <a:ext cx="0" cy="0"/>
          <a:chOff x="0" y="0"/>
          <a:chExt cx="0" cy="0"/>
        </a:xfrm>
      </p:grpSpPr>
      <p:sp>
        <p:nvSpPr>
          <p:cNvPr id="90" name="Google Shape;90;p24"/>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1" name="Google Shape;91;p24"/>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92" name="Google Shape;92;p24"/>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93" name="Google Shape;93;p24"/>
          <p:cNvSpPr txBox="1"/>
          <p:nvPr>
            <p:ph idx="3"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4" name="Shape 94"/>
        <p:cNvGrpSpPr/>
        <p:nvPr/>
      </p:nvGrpSpPr>
      <p:grpSpPr>
        <a:xfrm>
          <a:off x="0" y="0"/>
          <a:ext cx="0" cy="0"/>
          <a:chOff x="0" y="0"/>
          <a:chExt cx="0" cy="0"/>
        </a:xfrm>
      </p:grpSpPr>
      <p:sp>
        <p:nvSpPr>
          <p:cNvPr id="95" name="Google Shape;95;p25"/>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6" name="Google Shape;96;p25"/>
          <p:cNvSpPr txBox="1"/>
          <p:nvPr>
            <p:ph idx="1" type="body"/>
          </p:nvPr>
        </p:nvSpPr>
        <p:spPr>
          <a:xfrm>
            <a:off x="457172" y="1203299"/>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97" name="Google Shape;97;p25"/>
          <p:cNvSpPr txBox="1"/>
          <p:nvPr>
            <p:ph idx="2"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8" name="Shape 98"/>
        <p:cNvGrpSpPr/>
        <p:nvPr/>
      </p:nvGrpSpPr>
      <p:grpSpPr>
        <a:xfrm>
          <a:off x="0" y="0"/>
          <a:ext cx="0" cy="0"/>
          <a:chOff x="0" y="0"/>
          <a:chExt cx="0" cy="0"/>
        </a:xfrm>
      </p:grpSpPr>
      <p:sp>
        <p:nvSpPr>
          <p:cNvPr id="99" name="Google Shape;99;p26"/>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00" name="Google Shape;100;p26"/>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1" name="Google Shape;101;p26"/>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2" name="Google Shape;102;p26"/>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3" name="Google Shape;103;p26"/>
          <p:cNvSpPr txBox="1"/>
          <p:nvPr>
            <p:ph idx="4"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4" name="Shape 104"/>
        <p:cNvGrpSpPr/>
        <p:nvPr/>
      </p:nvGrpSpPr>
      <p:grpSpPr>
        <a:xfrm>
          <a:off x="0" y="0"/>
          <a:ext cx="0" cy="0"/>
          <a:chOff x="0" y="0"/>
          <a:chExt cx="0" cy="0"/>
        </a:xfrm>
      </p:grpSpPr>
      <p:sp>
        <p:nvSpPr>
          <p:cNvPr id="105" name="Google Shape;105;p27"/>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06" name="Google Shape;106;p27"/>
          <p:cNvSpPr txBox="1"/>
          <p:nvPr>
            <p:ph idx="1" type="body"/>
          </p:nvPr>
        </p:nvSpPr>
        <p:spPr>
          <a:xfrm>
            <a:off x="457172"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7" name="Google Shape;107;p27"/>
          <p:cNvSpPr txBox="1"/>
          <p:nvPr>
            <p:ph idx="2" type="body"/>
          </p:nvPr>
        </p:nvSpPr>
        <p:spPr>
          <a:xfrm>
            <a:off x="3239714"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8" name="Google Shape;108;p27"/>
          <p:cNvSpPr txBox="1"/>
          <p:nvPr>
            <p:ph idx="3" type="body"/>
          </p:nvPr>
        </p:nvSpPr>
        <p:spPr>
          <a:xfrm>
            <a:off x="6022257"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9" name="Google Shape;109;p27"/>
          <p:cNvSpPr txBox="1"/>
          <p:nvPr>
            <p:ph idx="4" type="body"/>
          </p:nvPr>
        </p:nvSpPr>
        <p:spPr>
          <a:xfrm>
            <a:off x="457172"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10" name="Google Shape;110;p27"/>
          <p:cNvSpPr txBox="1"/>
          <p:nvPr>
            <p:ph idx="5" type="body"/>
          </p:nvPr>
        </p:nvSpPr>
        <p:spPr>
          <a:xfrm>
            <a:off x="3239714"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11" name="Google Shape;111;p27"/>
          <p:cNvSpPr txBox="1"/>
          <p:nvPr>
            <p:ph idx="6" type="body"/>
          </p:nvPr>
        </p:nvSpPr>
        <p:spPr>
          <a:xfrm>
            <a:off x="6022257"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7" name="Shape 11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8" name="Shape 118"/>
        <p:cNvGrpSpPr/>
        <p:nvPr/>
      </p:nvGrpSpPr>
      <p:grpSpPr>
        <a:xfrm>
          <a:off x="0" y="0"/>
          <a:ext cx="0" cy="0"/>
          <a:chOff x="0" y="0"/>
          <a:chExt cx="0" cy="0"/>
        </a:xfrm>
      </p:grpSpPr>
      <p:sp>
        <p:nvSpPr>
          <p:cNvPr id="119" name="Google Shape;119;p30"/>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0" name="Google Shape;120;p30"/>
          <p:cNvSpPr txBox="1"/>
          <p:nvPr>
            <p:ph idx="1" type="subTitle"/>
          </p:nvPr>
        </p:nvSpPr>
        <p:spPr>
          <a:xfrm>
            <a:off x="457172" y="1203299"/>
            <a:ext cx="8229090" cy="298294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1" name="Shape 121"/>
        <p:cNvGrpSpPr/>
        <p:nvPr/>
      </p:nvGrpSpPr>
      <p:grpSpPr>
        <a:xfrm>
          <a:off x="0" y="0"/>
          <a:ext cx="0" cy="0"/>
          <a:chOff x="0" y="0"/>
          <a:chExt cx="0" cy="0"/>
        </a:xfrm>
      </p:grpSpPr>
      <p:sp>
        <p:nvSpPr>
          <p:cNvPr id="122" name="Google Shape;122;p31"/>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3" name="Google Shape;123;p31"/>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4" name="Shape 124"/>
        <p:cNvGrpSpPr/>
        <p:nvPr/>
      </p:nvGrpSpPr>
      <p:grpSpPr>
        <a:xfrm>
          <a:off x="0" y="0"/>
          <a:ext cx="0" cy="0"/>
          <a:chOff x="0" y="0"/>
          <a:chExt cx="0" cy="0"/>
        </a:xfrm>
      </p:grpSpPr>
      <p:sp>
        <p:nvSpPr>
          <p:cNvPr id="125" name="Google Shape;125;p32"/>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6" name="Google Shape;126;p32"/>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27" name="Google Shape;127;p32"/>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33"/>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0" name="Shape 130"/>
        <p:cNvGrpSpPr/>
        <p:nvPr/>
      </p:nvGrpSpPr>
      <p:grpSpPr>
        <a:xfrm>
          <a:off x="0" y="0"/>
          <a:ext cx="0" cy="0"/>
          <a:chOff x="0" y="0"/>
          <a:chExt cx="0" cy="0"/>
        </a:xfrm>
      </p:grpSpPr>
      <p:sp>
        <p:nvSpPr>
          <p:cNvPr id="131" name="Google Shape;131;p34"/>
          <p:cNvSpPr txBox="1"/>
          <p:nvPr>
            <p:ph idx="1" type="subTitle"/>
          </p:nvPr>
        </p:nvSpPr>
        <p:spPr>
          <a:xfrm>
            <a:off x="457172" y="205067"/>
            <a:ext cx="8229090" cy="3980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2" name="Shape 132"/>
        <p:cNvGrpSpPr/>
        <p:nvPr/>
      </p:nvGrpSpPr>
      <p:grpSpPr>
        <a:xfrm>
          <a:off x="0" y="0"/>
          <a:ext cx="0" cy="0"/>
          <a:chOff x="0" y="0"/>
          <a:chExt cx="0" cy="0"/>
        </a:xfrm>
      </p:grpSpPr>
      <p:sp>
        <p:nvSpPr>
          <p:cNvPr id="133" name="Google Shape;133;p35"/>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34" name="Google Shape;134;p35"/>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35" name="Google Shape;135;p35"/>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36" name="Google Shape;136;p35"/>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7" name="Shape 137"/>
        <p:cNvGrpSpPr/>
        <p:nvPr/>
      </p:nvGrpSpPr>
      <p:grpSpPr>
        <a:xfrm>
          <a:off x="0" y="0"/>
          <a:ext cx="0" cy="0"/>
          <a:chOff x="0" y="0"/>
          <a:chExt cx="0" cy="0"/>
        </a:xfrm>
      </p:grpSpPr>
      <p:sp>
        <p:nvSpPr>
          <p:cNvPr id="138" name="Google Shape;138;p36"/>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39" name="Google Shape;139;p36"/>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40" name="Google Shape;140;p36"/>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41" name="Google Shape;141;p36"/>
          <p:cNvSpPr txBox="1"/>
          <p:nvPr>
            <p:ph idx="3"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2" name="Shape 142"/>
        <p:cNvGrpSpPr/>
        <p:nvPr/>
      </p:nvGrpSpPr>
      <p:grpSpPr>
        <a:xfrm>
          <a:off x="0" y="0"/>
          <a:ext cx="0" cy="0"/>
          <a:chOff x="0" y="0"/>
          <a:chExt cx="0" cy="0"/>
        </a:xfrm>
      </p:grpSpPr>
      <p:sp>
        <p:nvSpPr>
          <p:cNvPr id="143" name="Google Shape;143;p37"/>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44" name="Google Shape;144;p37"/>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45" name="Google Shape;145;p37"/>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46" name="Google Shape;146;p37"/>
          <p:cNvSpPr txBox="1"/>
          <p:nvPr>
            <p:ph idx="3"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7" name="Shape 147"/>
        <p:cNvGrpSpPr/>
        <p:nvPr/>
      </p:nvGrpSpPr>
      <p:grpSpPr>
        <a:xfrm>
          <a:off x="0" y="0"/>
          <a:ext cx="0" cy="0"/>
          <a:chOff x="0" y="0"/>
          <a:chExt cx="0" cy="0"/>
        </a:xfrm>
      </p:grpSpPr>
      <p:sp>
        <p:nvSpPr>
          <p:cNvPr id="148" name="Google Shape;148;p38"/>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49" name="Google Shape;149;p38"/>
          <p:cNvSpPr txBox="1"/>
          <p:nvPr>
            <p:ph idx="1" type="body"/>
          </p:nvPr>
        </p:nvSpPr>
        <p:spPr>
          <a:xfrm>
            <a:off x="457172" y="1203299"/>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50" name="Google Shape;150;p38"/>
          <p:cNvSpPr txBox="1"/>
          <p:nvPr>
            <p:ph idx="2"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1" name="Shape 151"/>
        <p:cNvGrpSpPr/>
        <p:nvPr/>
      </p:nvGrpSpPr>
      <p:grpSpPr>
        <a:xfrm>
          <a:off x="0" y="0"/>
          <a:ext cx="0" cy="0"/>
          <a:chOff x="0" y="0"/>
          <a:chExt cx="0" cy="0"/>
        </a:xfrm>
      </p:grpSpPr>
      <p:sp>
        <p:nvSpPr>
          <p:cNvPr id="152" name="Google Shape;152;p39"/>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53" name="Google Shape;153;p39"/>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54" name="Google Shape;154;p39"/>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55" name="Google Shape;155;p39"/>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56" name="Google Shape;156;p39"/>
          <p:cNvSpPr txBox="1"/>
          <p:nvPr>
            <p:ph idx="4"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7" name="Shape 157"/>
        <p:cNvGrpSpPr/>
        <p:nvPr/>
      </p:nvGrpSpPr>
      <p:grpSpPr>
        <a:xfrm>
          <a:off x="0" y="0"/>
          <a:ext cx="0" cy="0"/>
          <a:chOff x="0" y="0"/>
          <a:chExt cx="0" cy="0"/>
        </a:xfrm>
      </p:grpSpPr>
      <p:sp>
        <p:nvSpPr>
          <p:cNvPr id="158" name="Google Shape;158;p40"/>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59" name="Google Shape;159;p40"/>
          <p:cNvSpPr txBox="1"/>
          <p:nvPr>
            <p:ph idx="1" type="body"/>
          </p:nvPr>
        </p:nvSpPr>
        <p:spPr>
          <a:xfrm>
            <a:off x="457172"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0" name="Google Shape;160;p40"/>
          <p:cNvSpPr txBox="1"/>
          <p:nvPr>
            <p:ph idx="2" type="body"/>
          </p:nvPr>
        </p:nvSpPr>
        <p:spPr>
          <a:xfrm>
            <a:off x="3239714"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1" name="Google Shape;161;p40"/>
          <p:cNvSpPr txBox="1"/>
          <p:nvPr>
            <p:ph idx="3" type="body"/>
          </p:nvPr>
        </p:nvSpPr>
        <p:spPr>
          <a:xfrm>
            <a:off x="6022257"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2" name="Google Shape;162;p40"/>
          <p:cNvSpPr txBox="1"/>
          <p:nvPr>
            <p:ph idx="4" type="body"/>
          </p:nvPr>
        </p:nvSpPr>
        <p:spPr>
          <a:xfrm>
            <a:off x="457172"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3" name="Google Shape;163;p40"/>
          <p:cNvSpPr txBox="1"/>
          <p:nvPr>
            <p:ph idx="5" type="body"/>
          </p:nvPr>
        </p:nvSpPr>
        <p:spPr>
          <a:xfrm>
            <a:off x="3239714"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4" name="Google Shape;164;p40"/>
          <p:cNvSpPr txBox="1"/>
          <p:nvPr>
            <p:ph idx="6" type="body"/>
          </p:nvPr>
        </p:nvSpPr>
        <p:spPr>
          <a:xfrm>
            <a:off x="6022257"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71" name="Shape 171"/>
        <p:cNvGrpSpPr/>
        <p:nvPr/>
      </p:nvGrpSpPr>
      <p:grpSpPr>
        <a:xfrm>
          <a:off x="0" y="0"/>
          <a:ext cx="0" cy="0"/>
          <a:chOff x="0" y="0"/>
          <a:chExt cx="0" cy="0"/>
        </a:xfrm>
      </p:grpSpPr>
      <p:sp>
        <p:nvSpPr>
          <p:cNvPr id="172" name="Google Shape;172;p42"/>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73" name="Google Shape;173;p42"/>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74" name="Google Shape;174;p42"/>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5" name="Shape 1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6" name="Shape 176"/>
        <p:cNvGrpSpPr/>
        <p:nvPr/>
      </p:nvGrpSpPr>
      <p:grpSpPr>
        <a:xfrm>
          <a:off x="0" y="0"/>
          <a:ext cx="0" cy="0"/>
          <a:chOff x="0" y="0"/>
          <a:chExt cx="0" cy="0"/>
        </a:xfrm>
      </p:grpSpPr>
      <p:sp>
        <p:nvSpPr>
          <p:cNvPr id="177" name="Google Shape;177;p44"/>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78" name="Google Shape;178;p44"/>
          <p:cNvSpPr txBox="1"/>
          <p:nvPr>
            <p:ph idx="1" type="subTitle"/>
          </p:nvPr>
        </p:nvSpPr>
        <p:spPr>
          <a:xfrm>
            <a:off x="457172" y="1203299"/>
            <a:ext cx="8229090" cy="298294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9" name="Shape 179"/>
        <p:cNvGrpSpPr/>
        <p:nvPr/>
      </p:nvGrpSpPr>
      <p:grpSpPr>
        <a:xfrm>
          <a:off x="0" y="0"/>
          <a:ext cx="0" cy="0"/>
          <a:chOff x="0" y="0"/>
          <a:chExt cx="0" cy="0"/>
        </a:xfrm>
      </p:grpSpPr>
      <p:sp>
        <p:nvSpPr>
          <p:cNvPr id="180" name="Google Shape;180;p45"/>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81" name="Google Shape;181;p45"/>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2" name="Shape 182"/>
        <p:cNvGrpSpPr/>
        <p:nvPr/>
      </p:nvGrpSpPr>
      <p:grpSpPr>
        <a:xfrm>
          <a:off x="0" y="0"/>
          <a:ext cx="0" cy="0"/>
          <a:chOff x="0" y="0"/>
          <a:chExt cx="0" cy="0"/>
        </a:xfrm>
      </p:grpSpPr>
      <p:sp>
        <p:nvSpPr>
          <p:cNvPr id="183" name="Google Shape;183;p46"/>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84" name="Shape 184"/>
        <p:cNvGrpSpPr/>
        <p:nvPr/>
      </p:nvGrpSpPr>
      <p:grpSpPr>
        <a:xfrm>
          <a:off x="0" y="0"/>
          <a:ext cx="0" cy="0"/>
          <a:chOff x="0" y="0"/>
          <a:chExt cx="0" cy="0"/>
        </a:xfrm>
      </p:grpSpPr>
      <p:sp>
        <p:nvSpPr>
          <p:cNvPr id="185" name="Google Shape;185;p47"/>
          <p:cNvSpPr txBox="1"/>
          <p:nvPr>
            <p:ph idx="1" type="subTitle"/>
          </p:nvPr>
        </p:nvSpPr>
        <p:spPr>
          <a:xfrm>
            <a:off x="457172" y="205067"/>
            <a:ext cx="8229090" cy="3980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86" name="Shape 186"/>
        <p:cNvGrpSpPr/>
        <p:nvPr/>
      </p:nvGrpSpPr>
      <p:grpSpPr>
        <a:xfrm>
          <a:off x="0" y="0"/>
          <a:ext cx="0" cy="0"/>
          <a:chOff x="0" y="0"/>
          <a:chExt cx="0" cy="0"/>
        </a:xfrm>
      </p:grpSpPr>
      <p:sp>
        <p:nvSpPr>
          <p:cNvPr id="187" name="Google Shape;187;p48"/>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88" name="Google Shape;188;p48"/>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89" name="Google Shape;189;p48"/>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0" name="Google Shape;190;p48"/>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91" name="Shape 191"/>
        <p:cNvGrpSpPr/>
        <p:nvPr/>
      </p:nvGrpSpPr>
      <p:grpSpPr>
        <a:xfrm>
          <a:off x="0" y="0"/>
          <a:ext cx="0" cy="0"/>
          <a:chOff x="0" y="0"/>
          <a:chExt cx="0" cy="0"/>
        </a:xfrm>
      </p:grpSpPr>
      <p:sp>
        <p:nvSpPr>
          <p:cNvPr id="192" name="Google Shape;192;p49"/>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93" name="Google Shape;193;p49"/>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4" name="Google Shape;194;p49"/>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5" name="Google Shape;195;p49"/>
          <p:cNvSpPr txBox="1"/>
          <p:nvPr>
            <p:ph idx="3"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96" name="Shape 196"/>
        <p:cNvGrpSpPr/>
        <p:nvPr/>
      </p:nvGrpSpPr>
      <p:grpSpPr>
        <a:xfrm>
          <a:off x="0" y="0"/>
          <a:ext cx="0" cy="0"/>
          <a:chOff x="0" y="0"/>
          <a:chExt cx="0" cy="0"/>
        </a:xfrm>
      </p:grpSpPr>
      <p:sp>
        <p:nvSpPr>
          <p:cNvPr id="197" name="Google Shape;197;p50"/>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98" name="Google Shape;198;p50"/>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9" name="Google Shape;199;p50"/>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00" name="Google Shape;200;p50"/>
          <p:cNvSpPr txBox="1"/>
          <p:nvPr>
            <p:ph idx="3"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01" name="Shape 201"/>
        <p:cNvGrpSpPr/>
        <p:nvPr/>
      </p:nvGrpSpPr>
      <p:grpSpPr>
        <a:xfrm>
          <a:off x="0" y="0"/>
          <a:ext cx="0" cy="0"/>
          <a:chOff x="0" y="0"/>
          <a:chExt cx="0" cy="0"/>
        </a:xfrm>
      </p:grpSpPr>
      <p:sp>
        <p:nvSpPr>
          <p:cNvPr id="202" name="Google Shape;202;p51"/>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03" name="Google Shape;203;p51"/>
          <p:cNvSpPr txBox="1"/>
          <p:nvPr>
            <p:ph idx="1" type="body"/>
          </p:nvPr>
        </p:nvSpPr>
        <p:spPr>
          <a:xfrm>
            <a:off x="457172" y="1203299"/>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04" name="Google Shape;204;p51"/>
          <p:cNvSpPr txBox="1"/>
          <p:nvPr>
            <p:ph idx="2"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05" name="Shape 205"/>
        <p:cNvGrpSpPr/>
        <p:nvPr/>
      </p:nvGrpSpPr>
      <p:grpSpPr>
        <a:xfrm>
          <a:off x="0" y="0"/>
          <a:ext cx="0" cy="0"/>
          <a:chOff x="0" y="0"/>
          <a:chExt cx="0" cy="0"/>
        </a:xfrm>
      </p:grpSpPr>
      <p:sp>
        <p:nvSpPr>
          <p:cNvPr id="206" name="Google Shape;206;p52"/>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07" name="Google Shape;207;p52"/>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08" name="Google Shape;208;p52"/>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09" name="Google Shape;209;p52"/>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10" name="Google Shape;210;p52"/>
          <p:cNvSpPr txBox="1"/>
          <p:nvPr>
            <p:ph idx="4"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11" name="Shape 211"/>
        <p:cNvGrpSpPr/>
        <p:nvPr/>
      </p:nvGrpSpPr>
      <p:grpSpPr>
        <a:xfrm>
          <a:off x="0" y="0"/>
          <a:ext cx="0" cy="0"/>
          <a:chOff x="0" y="0"/>
          <a:chExt cx="0" cy="0"/>
        </a:xfrm>
      </p:grpSpPr>
      <p:sp>
        <p:nvSpPr>
          <p:cNvPr id="212" name="Google Shape;212;p53"/>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13" name="Google Shape;213;p53"/>
          <p:cNvSpPr txBox="1"/>
          <p:nvPr>
            <p:ph idx="1" type="body"/>
          </p:nvPr>
        </p:nvSpPr>
        <p:spPr>
          <a:xfrm>
            <a:off x="457172"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14" name="Google Shape;214;p53"/>
          <p:cNvSpPr txBox="1"/>
          <p:nvPr>
            <p:ph idx="2" type="body"/>
          </p:nvPr>
        </p:nvSpPr>
        <p:spPr>
          <a:xfrm>
            <a:off x="3239714"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15" name="Google Shape;215;p53"/>
          <p:cNvSpPr txBox="1"/>
          <p:nvPr>
            <p:ph idx="3" type="body"/>
          </p:nvPr>
        </p:nvSpPr>
        <p:spPr>
          <a:xfrm>
            <a:off x="6022257"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16" name="Google Shape;216;p53"/>
          <p:cNvSpPr txBox="1"/>
          <p:nvPr>
            <p:ph idx="4" type="body"/>
          </p:nvPr>
        </p:nvSpPr>
        <p:spPr>
          <a:xfrm>
            <a:off x="457172"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17" name="Google Shape;217;p53"/>
          <p:cNvSpPr txBox="1"/>
          <p:nvPr>
            <p:ph idx="5" type="body"/>
          </p:nvPr>
        </p:nvSpPr>
        <p:spPr>
          <a:xfrm>
            <a:off x="3239714"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18" name="Google Shape;218;p53"/>
          <p:cNvSpPr txBox="1"/>
          <p:nvPr>
            <p:ph idx="6" type="body"/>
          </p:nvPr>
        </p:nvSpPr>
        <p:spPr>
          <a:xfrm>
            <a:off x="6022257"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56"/>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27" name="Google Shape;227;p56"/>
          <p:cNvSpPr txBox="1"/>
          <p:nvPr>
            <p:ph idx="1" type="subTitle"/>
          </p:nvPr>
        </p:nvSpPr>
        <p:spPr>
          <a:xfrm>
            <a:off x="457172" y="1203299"/>
            <a:ext cx="8229090" cy="298294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57"/>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30" name="Google Shape;230;p57"/>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58"/>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33" name="Google Shape;233;p58"/>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34" name="Google Shape;234;p58"/>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59"/>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60"/>
          <p:cNvSpPr txBox="1"/>
          <p:nvPr>
            <p:ph idx="1" type="subTitle"/>
          </p:nvPr>
        </p:nvSpPr>
        <p:spPr>
          <a:xfrm>
            <a:off x="457172" y="205067"/>
            <a:ext cx="8229090" cy="3980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61"/>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41" name="Google Shape;241;p61"/>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42" name="Google Shape;242;p61"/>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43" name="Google Shape;243;p61"/>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62"/>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46" name="Google Shape;246;p62"/>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47" name="Google Shape;247;p62"/>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48" name="Google Shape;248;p62"/>
          <p:cNvSpPr txBox="1"/>
          <p:nvPr>
            <p:ph idx="3"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63"/>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51" name="Google Shape;251;p63"/>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52" name="Google Shape;252;p63"/>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53" name="Google Shape;253;p63"/>
          <p:cNvSpPr txBox="1"/>
          <p:nvPr>
            <p:ph idx="3"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64"/>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56" name="Google Shape;256;p64"/>
          <p:cNvSpPr txBox="1"/>
          <p:nvPr>
            <p:ph idx="1" type="body"/>
          </p:nvPr>
        </p:nvSpPr>
        <p:spPr>
          <a:xfrm>
            <a:off x="457172" y="1203299"/>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57" name="Google Shape;257;p64"/>
          <p:cNvSpPr txBox="1"/>
          <p:nvPr>
            <p:ph idx="2"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65"/>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60" name="Google Shape;260;p65"/>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1" name="Google Shape;261;p65"/>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2" name="Google Shape;262;p65"/>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3" name="Google Shape;263;p65"/>
          <p:cNvSpPr txBox="1"/>
          <p:nvPr>
            <p:ph idx="4"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66"/>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66" name="Google Shape;266;p66"/>
          <p:cNvSpPr txBox="1"/>
          <p:nvPr>
            <p:ph idx="1" type="body"/>
          </p:nvPr>
        </p:nvSpPr>
        <p:spPr>
          <a:xfrm>
            <a:off x="457172"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7" name="Google Shape;267;p66"/>
          <p:cNvSpPr txBox="1"/>
          <p:nvPr>
            <p:ph idx="2" type="body"/>
          </p:nvPr>
        </p:nvSpPr>
        <p:spPr>
          <a:xfrm>
            <a:off x="3239714"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8" name="Google Shape;268;p66"/>
          <p:cNvSpPr txBox="1"/>
          <p:nvPr>
            <p:ph idx="3" type="body"/>
          </p:nvPr>
        </p:nvSpPr>
        <p:spPr>
          <a:xfrm>
            <a:off x="6022257"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9" name="Google Shape;269;p66"/>
          <p:cNvSpPr txBox="1"/>
          <p:nvPr>
            <p:ph idx="4" type="body"/>
          </p:nvPr>
        </p:nvSpPr>
        <p:spPr>
          <a:xfrm>
            <a:off x="457172"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70" name="Google Shape;270;p66"/>
          <p:cNvSpPr txBox="1"/>
          <p:nvPr>
            <p:ph idx="5" type="body"/>
          </p:nvPr>
        </p:nvSpPr>
        <p:spPr>
          <a:xfrm>
            <a:off x="3239714"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71" name="Google Shape;271;p66"/>
          <p:cNvSpPr txBox="1"/>
          <p:nvPr>
            <p:ph idx="6" type="body"/>
          </p:nvPr>
        </p:nvSpPr>
        <p:spPr>
          <a:xfrm>
            <a:off x="6022257"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78" name="Shape 278"/>
        <p:cNvGrpSpPr/>
        <p:nvPr/>
      </p:nvGrpSpPr>
      <p:grpSpPr>
        <a:xfrm>
          <a:off x="0" y="0"/>
          <a:ext cx="0" cy="0"/>
          <a:chOff x="0" y="0"/>
          <a:chExt cx="0" cy="0"/>
        </a:xfrm>
      </p:grpSpPr>
      <p:sp>
        <p:nvSpPr>
          <p:cNvPr id="279" name="Google Shape;279;p68"/>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80" name="Google Shape;280;p68"/>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81" name="Google Shape;281;p68"/>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2" name="Shape 282"/>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3" name="Shape 283"/>
        <p:cNvGrpSpPr/>
        <p:nvPr/>
      </p:nvGrpSpPr>
      <p:grpSpPr>
        <a:xfrm>
          <a:off x="0" y="0"/>
          <a:ext cx="0" cy="0"/>
          <a:chOff x="0" y="0"/>
          <a:chExt cx="0" cy="0"/>
        </a:xfrm>
      </p:grpSpPr>
      <p:sp>
        <p:nvSpPr>
          <p:cNvPr id="284" name="Google Shape;284;p70"/>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85" name="Google Shape;285;p70"/>
          <p:cNvSpPr txBox="1"/>
          <p:nvPr>
            <p:ph idx="1" type="subTitle"/>
          </p:nvPr>
        </p:nvSpPr>
        <p:spPr>
          <a:xfrm>
            <a:off x="457172" y="1203299"/>
            <a:ext cx="8229090" cy="298294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6" name="Shape 286"/>
        <p:cNvGrpSpPr/>
        <p:nvPr/>
      </p:nvGrpSpPr>
      <p:grpSpPr>
        <a:xfrm>
          <a:off x="0" y="0"/>
          <a:ext cx="0" cy="0"/>
          <a:chOff x="0" y="0"/>
          <a:chExt cx="0" cy="0"/>
        </a:xfrm>
      </p:grpSpPr>
      <p:sp>
        <p:nvSpPr>
          <p:cNvPr id="287" name="Google Shape;287;p71"/>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88" name="Google Shape;288;p71"/>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 name="Shape 289"/>
        <p:cNvGrpSpPr/>
        <p:nvPr/>
      </p:nvGrpSpPr>
      <p:grpSpPr>
        <a:xfrm>
          <a:off x="0" y="0"/>
          <a:ext cx="0" cy="0"/>
          <a:chOff x="0" y="0"/>
          <a:chExt cx="0" cy="0"/>
        </a:xfrm>
      </p:grpSpPr>
      <p:sp>
        <p:nvSpPr>
          <p:cNvPr id="290" name="Google Shape;290;p72"/>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1" name="Shape 291"/>
        <p:cNvGrpSpPr/>
        <p:nvPr/>
      </p:nvGrpSpPr>
      <p:grpSpPr>
        <a:xfrm>
          <a:off x="0" y="0"/>
          <a:ext cx="0" cy="0"/>
          <a:chOff x="0" y="0"/>
          <a:chExt cx="0" cy="0"/>
        </a:xfrm>
      </p:grpSpPr>
      <p:sp>
        <p:nvSpPr>
          <p:cNvPr id="292" name="Google Shape;292;p73"/>
          <p:cNvSpPr txBox="1"/>
          <p:nvPr>
            <p:ph idx="1" type="subTitle"/>
          </p:nvPr>
        </p:nvSpPr>
        <p:spPr>
          <a:xfrm>
            <a:off x="457172" y="205067"/>
            <a:ext cx="8229090" cy="3980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93" name="Shape 293"/>
        <p:cNvGrpSpPr/>
        <p:nvPr/>
      </p:nvGrpSpPr>
      <p:grpSpPr>
        <a:xfrm>
          <a:off x="0" y="0"/>
          <a:ext cx="0" cy="0"/>
          <a:chOff x="0" y="0"/>
          <a:chExt cx="0" cy="0"/>
        </a:xfrm>
      </p:grpSpPr>
      <p:sp>
        <p:nvSpPr>
          <p:cNvPr id="294" name="Google Shape;294;p74"/>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95" name="Google Shape;295;p74"/>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96" name="Google Shape;296;p74"/>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97" name="Google Shape;297;p74"/>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8" name="Shape 298"/>
        <p:cNvGrpSpPr/>
        <p:nvPr/>
      </p:nvGrpSpPr>
      <p:grpSpPr>
        <a:xfrm>
          <a:off x="0" y="0"/>
          <a:ext cx="0" cy="0"/>
          <a:chOff x="0" y="0"/>
          <a:chExt cx="0" cy="0"/>
        </a:xfrm>
      </p:grpSpPr>
      <p:sp>
        <p:nvSpPr>
          <p:cNvPr id="299" name="Google Shape;299;p75"/>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300" name="Google Shape;300;p75"/>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01" name="Google Shape;301;p75"/>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02" name="Google Shape;302;p75"/>
          <p:cNvSpPr txBox="1"/>
          <p:nvPr>
            <p:ph idx="3"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03" name="Shape 303"/>
        <p:cNvGrpSpPr/>
        <p:nvPr/>
      </p:nvGrpSpPr>
      <p:grpSpPr>
        <a:xfrm>
          <a:off x="0" y="0"/>
          <a:ext cx="0" cy="0"/>
          <a:chOff x="0" y="0"/>
          <a:chExt cx="0" cy="0"/>
        </a:xfrm>
      </p:grpSpPr>
      <p:sp>
        <p:nvSpPr>
          <p:cNvPr id="304" name="Google Shape;304;p76"/>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305" name="Google Shape;305;p76"/>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06" name="Google Shape;306;p76"/>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07" name="Google Shape;307;p76"/>
          <p:cNvSpPr txBox="1"/>
          <p:nvPr>
            <p:ph idx="3"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08" name="Shape 308"/>
        <p:cNvGrpSpPr/>
        <p:nvPr/>
      </p:nvGrpSpPr>
      <p:grpSpPr>
        <a:xfrm>
          <a:off x="0" y="0"/>
          <a:ext cx="0" cy="0"/>
          <a:chOff x="0" y="0"/>
          <a:chExt cx="0" cy="0"/>
        </a:xfrm>
      </p:grpSpPr>
      <p:sp>
        <p:nvSpPr>
          <p:cNvPr id="309" name="Google Shape;309;p77"/>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310" name="Google Shape;310;p77"/>
          <p:cNvSpPr txBox="1"/>
          <p:nvPr>
            <p:ph idx="1" type="body"/>
          </p:nvPr>
        </p:nvSpPr>
        <p:spPr>
          <a:xfrm>
            <a:off x="457172" y="1203299"/>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11" name="Google Shape;311;p77"/>
          <p:cNvSpPr txBox="1"/>
          <p:nvPr>
            <p:ph idx="2"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2" name="Shape 312"/>
        <p:cNvGrpSpPr/>
        <p:nvPr/>
      </p:nvGrpSpPr>
      <p:grpSpPr>
        <a:xfrm>
          <a:off x="0" y="0"/>
          <a:ext cx="0" cy="0"/>
          <a:chOff x="0" y="0"/>
          <a:chExt cx="0" cy="0"/>
        </a:xfrm>
      </p:grpSpPr>
      <p:sp>
        <p:nvSpPr>
          <p:cNvPr id="313" name="Google Shape;313;p78"/>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314" name="Google Shape;314;p78"/>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15" name="Google Shape;315;p78"/>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16" name="Google Shape;316;p78"/>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17" name="Google Shape;317;p78"/>
          <p:cNvSpPr txBox="1"/>
          <p:nvPr>
            <p:ph idx="4"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18" name="Shape 318"/>
        <p:cNvGrpSpPr/>
        <p:nvPr/>
      </p:nvGrpSpPr>
      <p:grpSpPr>
        <a:xfrm>
          <a:off x="0" y="0"/>
          <a:ext cx="0" cy="0"/>
          <a:chOff x="0" y="0"/>
          <a:chExt cx="0" cy="0"/>
        </a:xfrm>
      </p:grpSpPr>
      <p:sp>
        <p:nvSpPr>
          <p:cNvPr id="319" name="Google Shape;319;p79"/>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320" name="Google Shape;320;p79"/>
          <p:cNvSpPr txBox="1"/>
          <p:nvPr>
            <p:ph idx="1" type="body"/>
          </p:nvPr>
        </p:nvSpPr>
        <p:spPr>
          <a:xfrm>
            <a:off x="457172"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21" name="Google Shape;321;p79"/>
          <p:cNvSpPr txBox="1"/>
          <p:nvPr>
            <p:ph idx="2" type="body"/>
          </p:nvPr>
        </p:nvSpPr>
        <p:spPr>
          <a:xfrm>
            <a:off x="3239714"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22" name="Google Shape;322;p79"/>
          <p:cNvSpPr txBox="1"/>
          <p:nvPr>
            <p:ph idx="3" type="body"/>
          </p:nvPr>
        </p:nvSpPr>
        <p:spPr>
          <a:xfrm>
            <a:off x="6022257"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23" name="Google Shape;323;p79"/>
          <p:cNvSpPr txBox="1"/>
          <p:nvPr>
            <p:ph idx="4" type="body"/>
          </p:nvPr>
        </p:nvSpPr>
        <p:spPr>
          <a:xfrm>
            <a:off x="457172"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24" name="Google Shape;324;p79"/>
          <p:cNvSpPr txBox="1"/>
          <p:nvPr>
            <p:ph idx="5" type="body"/>
          </p:nvPr>
        </p:nvSpPr>
        <p:spPr>
          <a:xfrm>
            <a:off x="3239714"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25" name="Google Shape;325;p79"/>
          <p:cNvSpPr txBox="1"/>
          <p:nvPr>
            <p:ph idx="6" type="body"/>
          </p:nvPr>
        </p:nvSpPr>
        <p:spPr>
          <a:xfrm>
            <a:off x="6022257"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image" Target="../media/image1.png"/><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 Type="http://schemas.openxmlformats.org/officeDocument/2006/relationships/image" Target="../media/image1.png"/><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2.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image" Target="../media/image1.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6.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 Type="http://schemas.openxmlformats.org/officeDocument/2006/relationships/image" Target="../media/image1.png"/><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3.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58" name="Shape 58"/>
        <p:cNvGrpSpPr/>
        <p:nvPr/>
      </p:nvGrpSpPr>
      <p:grpSpPr>
        <a:xfrm>
          <a:off x="0" y="0"/>
          <a:ext cx="0" cy="0"/>
          <a:chOff x="0" y="0"/>
          <a:chExt cx="0" cy="0"/>
        </a:xfrm>
      </p:grpSpPr>
      <p:sp>
        <p:nvSpPr>
          <p:cNvPr id="59" name="Google Shape;59;p15"/>
          <p:cNvSpPr/>
          <p:nvPr/>
        </p:nvSpPr>
        <p:spPr>
          <a:xfrm>
            <a:off x="0" y="131922"/>
            <a:ext cx="9139188" cy="1232361"/>
          </a:xfrm>
          <a:prstGeom prst="rect">
            <a:avLst/>
          </a:prstGeom>
          <a:solidFill>
            <a:schemeClr val="accent2"/>
          </a:solid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60" name="Google Shape;60;p15"/>
          <p:cNvPicPr preferRelativeResize="0"/>
          <p:nvPr/>
        </p:nvPicPr>
        <p:blipFill rotWithShape="1">
          <a:blip r:embed="rId1">
            <a:alphaModFix/>
          </a:blip>
          <a:srcRect b="0" l="0" r="0" t="0"/>
          <a:stretch/>
        </p:blipFill>
        <p:spPr>
          <a:xfrm>
            <a:off x="8239213" y="151188"/>
            <a:ext cx="848380" cy="802635"/>
          </a:xfrm>
          <a:prstGeom prst="rect">
            <a:avLst/>
          </a:prstGeom>
          <a:noFill/>
          <a:ln>
            <a:noFill/>
          </a:ln>
        </p:spPr>
      </p:pic>
      <p:pic>
        <p:nvPicPr>
          <p:cNvPr id="61" name="Google Shape;61;p15"/>
          <p:cNvPicPr preferRelativeResize="0"/>
          <p:nvPr/>
        </p:nvPicPr>
        <p:blipFill rotWithShape="1">
          <a:blip r:embed="rId1">
            <a:alphaModFix/>
          </a:blip>
          <a:srcRect b="0" l="0" r="0" t="0"/>
          <a:stretch/>
        </p:blipFill>
        <p:spPr>
          <a:xfrm>
            <a:off x="8239213" y="151188"/>
            <a:ext cx="848380" cy="802635"/>
          </a:xfrm>
          <a:prstGeom prst="rect">
            <a:avLst/>
          </a:prstGeom>
          <a:noFill/>
          <a:ln>
            <a:noFill/>
          </a:ln>
        </p:spPr>
      </p:pic>
      <p:sp>
        <p:nvSpPr>
          <p:cNvPr id="62" name="Google Shape;62;p15"/>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63" name="Google Shape;63;p15"/>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12" name="Shape 112"/>
        <p:cNvGrpSpPr/>
        <p:nvPr/>
      </p:nvGrpSpPr>
      <p:grpSpPr>
        <a:xfrm>
          <a:off x="0" y="0"/>
          <a:ext cx="0" cy="0"/>
          <a:chOff x="0" y="0"/>
          <a:chExt cx="0" cy="0"/>
        </a:xfrm>
      </p:grpSpPr>
      <p:sp>
        <p:nvSpPr>
          <p:cNvPr id="113" name="Google Shape;113;p28"/>
          <p:cNvSpPr/>
          <p:nvPr/>
        </p:nvSpPr>
        <p:spPr>
          <a:xfrm>
            <a:off x="0" y="131922"/>
            <a:ext cx="9139188" cy="1232361"/>
          </a:xfrm>
          <a:prstGeom prst="rect">
            <a:avLst/>
          </a:prstGeom>
          <a:solidFill>
            <a:schemeClr val="accent2"/>
          </a:solid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14" name="Google Shape;114;p28"/>
          <p:cNvPicPr preferRelativeResize="0"/>
          <p:nvPr/>
        </p:nvPicPr>
        <p:blipFill rotWithShape="1">
          <a:blip r:embed="rId1">
            <a:alphaModFix/>
          </a:blip>
          <a:srcRect b="0" l="0" r="0" t="0"/>
          <a:stretch/>
        </p:blipFill>
        <p:spPr>
          <a:xfrm>
            <a:off x="8239213" y="151188"/>
            <a:ext cx="848380" cy="802635"/>
          </a:xfrm>
          <a:prstGeom prst="rect">
            <a:avLst/>
          </a:prstGeom>
          <a:noFill/>
          <a:ln>
            <a:noFill/>
          </a:ln>
        </p:spPr>
      </p:pic>
      <p:sp>
        <p:nvSpPr>
          <p:cNvPr id="115" name="Google Shape;115;p28"/>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116" name="Google Shape;116;p28"/>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65" name="Shape 165"/>
        <p:cNvGrpSpPr/>
        <p:nvPr/>
      </p:nvGrpSpPr>
      <p:grpSpPr>
        <a:xfrm>
          <a:off x="0" y="0"/>
          <a:ext cx="0" cy="0"/>
          <a:chOff x="0" y="0"/>
          <a:chExt cx="0" cy="0"/>
        </a:xfrm>
      </p:grpSpPr>
      <p:sp>
        <p:nvSpPr>
          <p:cNvPr id="166" name="Google Shape;166;p41"/>
          <p:cNvSpPr/>
          <p:nvPr/>
        </p:nvSpPr>
        <p:spPr>
          <a:xfrm>
            <a:off x="0" y="131922"/>
            <a:ext cx="9139188" cy="1232361"/>
          </a:xfrm>
          <a:prstGeom prst="rect">
            <a:avLst/>
          </a:prstGeom>
          <a:solidFill>
            <a:schemeClr val="accent2"/>
          </a:solid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7" name="Google Shape;167;p41"/>
          <p:cNvPicPr preferRelativeResize="0"/>
          <p:nvPr/>
        </p:nvPicPr>
        <p:blipFill rotWithShape="1">
          <a:blip r:embed="rId1">
            <a:alphaModFix/>
          </a:blip>
          <a:srcRect b="0" l="0" r="0" t="0"/>
          <a:stretch/>
        </p:blipFill>
        <p:spPr>
          <a:xfrm>
            <a:off x="8239213" y="151188"/>
            <a:ext cx="848380" cy="802635"/>
          </a:xfrm>
          <a:prstGeom prst="rect">
            <a:avLst/>
          </a:prstGeom>
          <a:noFill/>
          <a:ln>
            <a:noFill/>
          </a:ln>
        </p:spPr>
      </p:pic>
      <p:sp>
        <p:nvSpPr>
          <p:cNvPr id="168" name="Google Shape;168;p41"/>
          <p:cNvSpPr txBox="1"/>
          <p:nvPr>
            <p:ph type="title"/>
          </p:nvPr>
        </p:nvSpPr>
        <p:spPr>
          <a:xfrm>
            <a:off x="456845" y="205067"/>
            <a:ext cx="8228437" cy="858146"/>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169" name="Google Shape;169;p41"/>
          <p:cNvSpPr txBox="1"/>
          <p:nvPr>
            <p:ph idx="1" type="body"/>
          </p:nvPr>
        </p:nvSpPr>
        <p:spPr>
          <a:xfrm>
            <a:off x="456845" y="1202972"/>
            <a:ext cx="4015273" cy="2982288"/>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
        <p:nvSpPr>
          <p:cNvPr id="170" name="Google Shape;170;p41"/>
          <p:cNvSpPr txBox="1"/>
          <p:nvPr>
            <p:ph idx="2" type="body"/>
          </p:nvPr>
        </p:nvSpPr>
        <p:spPr>
          <a:xfrm>
            <a:off x="4673601" y="1202972"/>
            <a:ext cx="4015273" cy="2982288"/>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Tree>
  </p:cSld>
  <p:clrMap accent1="accent1" accent2="accent2" accent3="accent3" accent4="accent4" accent5="accent5" accent6="accent6" bg1="lt1" bg2="dk2" tx1="dk1" tx2="lt2" folHlink="folHlink" hlink="hlink"/>
  <p:sldLayoutIdLst>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219" name="Shape 219"/>
        <p:cNvGrpSpPr/>
        <p:nvPr/>
      </p:nvGrpSpPr>
      <p:grpSpPr>
        <a:xfrm>
          <a:off x="0" y="0"/>
          <a:ext cx="0" cy="0"/>
          <a:chOff x="0" y="0"/>
          <a:chExt cx="0" cy="0"/>
        </a:xfrm>
      </p:grpSpPr>
      <p:sp>
        <p:nvSpPr>
          <p:cNvPr id="220" name="Google Shape;220;p54"/>
          <p:cNvSpPr/>
          <p:nvPr/>
        </p:nvSpPr>
        <p:spPr>
          <a:xfrm>
            <a:off x="327" y="131922"/>
            <a:ext cx="9139188" cy="1232688"/>
          </a:xfrm>
          <a:prstGeom prst="rect">
            <a:avLst/>
          </a:prstGeom>
          <a:solidFill>
            <a:srgbClr val="2683C6"/>
          </a:solid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221" name="Google Shape;221;p54"/>
          <p:cNvPicPr preferRelativeResize="0"/>
          <p:nvPr/>
        </p:nvPicPr>
        <p:blipFill rotWithShape="1">
          <a:blip r:embed="rId1">
            <a:alphaModFix/>
          </a:blip>
          <a:srcRect b="0" l="0" r="0" t="0"/>
          <a:stretch/>
        </p:blipFill>
        <p:spPr>
          <a:xfrm>
            <a:off x="8239213" y="151188"/>
            <a:ext cx="848380" cy="802961"/>
          </a:xfrm>
          <a:prstGeom prst="rect">
            <a:avLst/>
          </a:prstGeom>
          <a:noFill/>
          <a:ln>
            <a:noFill/>
          </a:ln>
        </p:spPr>
      </p:pic>
      <p:sp>
        <p:nvSpPr>
          <p:cNvPr id="222" name="Google Shape;222;p54"/>
          <p:cNvSpPr txBox="1"/>
          <p:nvPr>
            <p:ph type="title"/>
          </p:nvPr>
        </p:nvSpPr>
        <p:spPr>
          <a:xfrm>
            <a:off x="457172" y="205067"/>
            <a:ext cx="8229090" cy="858473"/>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223" name="Google Shape;223;p54"/>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272" name="Shape 272"/>
        <p:cNvGrpSpPr/>
        <p:nvPr/>
      </p:nvGrpSpPr>
      <p:grpSpPr>
        <a:xfrm>
          <a:off x="0" y="0"/>
          <a:ext cx="0" cy="0"/>
          <a:chOff x="0" y="0"/>
          <a:chExt cx="0" cy="0"/>
        </a:xfrm>
      </p:grpSpPr>
      <p:sp>
        <p:nvSpPr>
          <p:cNvPr id="273" name="Google Shape;273;p67"/>
          <p:cNvSpPr/>
          <p:nvPr/>
        </p:nvSpPr>
        <p:spPr>
          <a:xfrm>
            <a:off x="327" y="131922"/>
            <a:ext cx="9139188" cy="1232688"/>
          </a:xfrm>
          <a:prstGeom prst="rect">
            <a:avLst/>
          </a:prstGeom>
          <a:solidFill>
            <a:srgbClr val="2683C6"/>
          </a:solid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274" name="Google Shape;274;p67"/>
          <p:cNvPicPr preferRelativeResize="0"/>
          <p:nvPr/>
        </p:nvPicPr>
        <p:blipFill rotWithShape="1">
          <a:blip r:embed="rId1">
            <a:alphaModFix/>
          </a:blip>
          <a:srcRect b="0" l="0" r="0" t="0"/>
          <a:stretch/>
        </p:blipFill>
        <p:spPr>
          <a:xfrm>
            <a:off x="8239213" y="151188"/>
            <a:ext cx="848380" cy="802961"/>
          </a:xfrm>
          <a:prstGeom prst="rect">
            <a:avLst/>
          </a:prstGeom>
          <a:noFill/>
          <a:ln>
            <a:noFill/>
          </a:ln>
        </p:spPr>
      </p:pic>
      <p:sp>
        <p:nvSpPr>
          <p:cNvPr id="275" name="Google Shape;275;p67"/>
          <p:cNvSpPr txBox="1"/>
          <p:nvPr>
            <p:ph type="title"/>
          </p:nvPr>
        </p:nvSpPr>
        <p:spPr>
          <a:xfrm>
            <a:off x="456845" y="205067"/>
            <a:ext cx="8228437" cy="858146"/>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276" name="Google Shape;276;p67"/>
          <p:cNvSpPr txBox="1"/>
          <p:nvPr>
            <p:ph idx="1" type="body"/>
          </p:nvPr>
        </p:nvSpPr>
        <p:spPr>
          <a:xfrm>
            <a:off x="456845" y="1202972"/>
            <a:ext cx="4015273" cy="2982288"/>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
        <p:nvSpPr>
          <p:cNvPr id="277" name="Google Shape;277;p67"/>
          <p:cNvSpPr txBox="1"/>
          <p:nvPr>
            <p:ph idx="2" type="body"/>
          </p:nvPr>
        </p:nvSpPr>
        <p:spPr>
          <a:xfrm>
            <a:off x="4673601" y="1202972"/>
            <a:ext cx="4015273" cy="2982288"/>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Tree>
  </p:cSld>
  <p:clrMap accent1="accent1" accent2="accent2" accent3="accent3" accent4="accent4" accent5="accent5" accent6="accent6" bg1="lt1" bg2="dk2" tx1="dk1" tx2="lt2" folHlink="folHlink" hlink="hlink"/>
  <p:sldLayoutIdLst>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1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160.png"/><Relationship Id="rId4" Type="http://schemas.openxmlformats.org/officeDocument/2006/relationships/image" Target="../media/image157.png"/><Relationship Id="rId5" Type="http://schemas.openxmlformats.org/officeDocument/2006/relationships/image" Target="../media/image1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160.png"/><Relationship Id="rId4" Type="http://schemas.openxmlformats.org/officeDocument/2006/relationships/image" Target="../media/image157.png"/><Relationship Id="rId5" Type="http://schemas.openxmlformats.org/officeDocument/2006/relationships/image" Target="../media/image153.png"/><Relationship Id="rId6" Type="http://schemas.openxmlformats.org/officeDocument/2006/relationships/image" Target="../media/image15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3.xml"/><Relationship Id="rId3" Type="http://schemas.openxmlformats.org/officeDocument/2006/relationships/image" Target="../media/image164.png"/><Relationship Id="rId4" Type="http://schemas.openxmlformats.org/officeDocument/2006/relationships/image" Target="../media/image168.png"/><Relationship Id="rId5" Type="http://schemas.openxmlformats.org/officeDocument/2006/relationships/image" Target="../media/image159.png"/><Relationship Id="rId6" Type="http://schemas.openxmlformats.org/officeDocument/2006/relationships/image" Target="../media/image17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16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162.png"/><Relationship Id="rId4" Type="http://schemas.openxmlformats.org/officeDocument/2006/relationships/image" Target="../media/image169.png"/><Relationship Id="rId5" Type="http://schemas.openxmlformats.org/officeDocument/2006/relationships/image" Target="../media/image16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6.xml"/><Relationship Id="rId3" Type="http://schemas.openxmlformats.org/officeDocument/2006/relationships/image" Target="../media/image17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176.png"/><Relationship Id="rId4" Type="http://schemas.openxmlformats.org/officeDocument/2006/relationships/image" Target="../media/image166.png"/><Relationship Id="rId5" Type="http://schemas.openxmlformats.org/officeDocument/2006/relationships/image" Target="../media/image165.png"/><Relationship Id="rId6" Type="http://schemas.openxmlformats.org/officeDocument/2006/relationships/image" Target="../media/image16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174.png"/><Relationship Id="rId4" Type="http://schemas.openxmlformats.org/officeDocument/2006/relationships/image" Target="../media/image17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1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175.png"/><Relationship Id="rId4" Type="http://schemas.openxmlformats.org/officeDocument/2006/relationships/image" Target="../media/image18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175.png"/><Relationship Id="rId4" Type="http://schemas.openxmlformats.org/officeDocument/2006/relationships/image" Target="../media/image182.png"/><Relationship Id="rId5" Type="http://schemas.openxmlformats.org/officeDocument/2006/relationships/image" Target="../media/image18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18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181.png"/><Relationship Id="rId4" Type="http://schemas.openxmlformats.org/officeDocument/2006/relationships/image" Target="../media/image18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181.png"/><Relationship Id="rId4" Type="http://schemas.openxmlformats.org/officeDocument/2006/relationships/image" Target="../media/image186.png"/><Relationship Id="rId5" Type="http://schemas.openxmlformats.org/officeDocument/2006/relationships/image" Target="../media/image18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201.gi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189.png"/><Relationship Id="rId4" Type="http://schemas.openxmlformats.org/officeDocument/2006/relationships/image" Target="../media/image19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195.png"/><Relationship Id="rId4" Type="http://schemas.openxmlformats.org/officeDocument/2006/relationships/image" Target="../media/image185.png"/><Relationship Id="rId5" Type="http://schemas.openxmlformats.org/officeDocument/2006/relationships/image" Target="../media/image8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190.png"/><Relationship Id="rId4" Type="http://schemas.openxmlformats.org/officeDocument/2006/relationships/image" Target="../media/image19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9.png"/><Relationship Id="rId5"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1.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4.png"/><Relationship Id="rId6" Type="http://schemas.openxmlformats.org/officeDocument/2006/relationships/image" Target="../media/image20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2.xml"/><Relationship Id="rId3" Type="http://schemas.openxmlformats.org/officeDocument/2006/relationships/image" Target="../media/image203.png"/><Relationship Id="rId4" Type="http://schemas.openxmlformats.org/officeDocument/2006/relationships/image" Target="../media/image19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202.png"/><Relationship Id="rId4" Type="http://schemas.openxmlformats.org/officeDocument/2006/relationships/image" Target="../media/image20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4.xml"/><Relationship Id="rId3" Type="http://schemas.openxmlformats.org/officeDocument/2006/relationships/image" Target="../media/image215.png"/><Relationship Id="rId4" Type="http://schemas.openxmlformats.org/officeDocument/2006/relationships/image" Target="../media/image206.png"/><Relationship Id="rId5" Type="http://schemas.openxmlformats.org/officeDocument/2006/relationships/image" Target="../media/image197.png"/><Relationship Id="rId6" Type="http://schemas.openxmlformats.org/officeDocument/2006/relationships/image" Target="../media/image191.png"/><Relationship Id="rId7" Type="http://schemas.openxmlformats.org/officeDocument/2006/relationships/image" Target="../media/image2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5.xml"/><Relationship Id="rId3" Type="http://schemas.openxmlformats.org/officeDocument/2006/relationships/image" Target="../media/image8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6.xml"/><Relationship Id="rId3" Type="http://schemas.openxmlformats.org/officeDocument/2006/relationships/image" Target="../media/image2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7.xml"/><Relationship Id="rId3" Type="http://schemas.openxmlformats.org/officeDocument/2006/relationships/image" Target="../media/image211.png"/><Relationship Id="rId4" Type="http://schemas.openxmlformats.org/officeDocument/2006/relationships/image" Target="../media/image212.png"/><Relationship Id="rId5" Type="http://schemas.openxmlformats.org/officeDocument/2006/relationships/image" Target="../media/image21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8.xml"/><Relationship Id="rId3" Type="http://schemas.openxmlformats.org/officeDocument/2006/relationships/image" Target="../media/image211.png"/><Relationship Id="rId4" Type="http://schemas.openxmlformats.org/officeDocument/2006/relationships/image" Target="../media/image217.png"/><Relationship Id="rId5" Type="http://schemas.openxmlformats.org/officeDocument/2006/relationships/image" Target="../media/image214.png"/><Relationship Id="rId6" Type="http://schemas.openxmlformats.org/officeDocument/2006/relationships/image" Target="../media/image21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9.xml"/><Relationship Id="rId3" Type="http://schemas.openxmlformats.org/officeDocument/2006/relationships/image" Target="../media/image211.png"/><Relationship Id="rId4" Type="http://schemas.openxmlformats.org/officeDocument/2006/relationships/image" Target="../media/image220.png"/><Relationship Id="rId5" Type="http://schemas.openxmlformats.org/officeDocument/2006/relationships/image" Target="../media/image2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0.xml"/><Relationship Id="rId3" Type="http://schemas.openxmlformats.org/officeDocument/2006/relationships/image" Target="../media/image211.png"/><Relationship Id="rId4" Type="http://schemas.openxmlformats.org/officeDocument/2006/relationships/image" Target="../media/image220.png"/><Relationship Id="rId5" Type="http://schemas.openxmlformats.org/officeDocument/2006/relationships/image" Target="../media/image221.png"/><Relationship Id="rId6" Type="http://schemas.openxmlformats.org/officeDocument/2006/relationships/image" Target="../media/image22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1.xml"/><Relationship Id="rId3" Type="http://schemas.openxmlformats.org/officeDocument/2006/relationships/image" Target="../media/image218.png"/><Relationship Id="rId4" Type="http://schemas.openxmlformats.org/officeDocument/2006/relationships/image" Target="../media/image22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2.xml"/><Relationship Id="rId3" Type="http://schemas.openxmlformats.org/officeDocument/2006/relationships/image" Target="../media/image229.png"/><Relationship Id="rId4" Type="http://schemas.openxmlformats.org/officeDocument/2006/relationships/image" Target="../media/image222.png"/><Relationship Id="rId5" Type="http://schemas.openxmlformats.org/officeDocument/2006/relationships/image" Target="../media/image21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3.xml"/><Relationship Id="rId3" Type="http://schemas.openxmlformats.org/officeDocument/2006/relationships/image" Target="../media/image218.png"/><Relationship Id="rId4" Type="http://schemas.openxmlformats.org/officeDocument/2006/relationships/image" Target="../media/image23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4.xml"/><Relationship Id="rId3" Type="http://schemas.openxmlformats.org/officeDocument/2006/relationships/image" Target="../media/image233.png"/><Relationship Id="rId4" Type="http://schemas.openxmlformats.org/officeDocument/2006/relationships/image" Target="../media/image238.png"/><Relationship Id="rId5" Type="http://schemas.openxmlformats.org/officeDocument/2006/relationships/image" Target="../media/image23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5.xml"/><Relationship Id="rId3" Type="http://schemas.openxmlformats.org/officeDocument/2006/relationships/image" Target="../media/image242.png"/></Relationships>
</file>

<file path=ppt/slides/_rels/slide136.xml.rels><?xml version="1.0" encoding="UTF-8" standalone="yes"?><Relationships xmlns="http://schemas.openxmlformats.org/package/2006/relationships"><Relationship Id="rId11" Type="http://schemas.openxmlformats.org/officeDocument/2006/relationships/image" Target="../media/image245.png"/><Relationship Id="rId10" Type="http://schemas.openxmlformats.org/officeDocument/2006/relationships/image" Target="../media/image240.png"/><Relationship Id="rId13" Type="http://schemas.openxmlformats.org/officeDocument/2006/relationships/image" Target="../media/image241.png"/><Relationship Id="rId12" Type="http://schemas.openxmlformats.org/officeDocument/2006/relationships/image" Target="../media/image256.png"/><Relationship Id="rId1" Type="http://schemas.openxmlformats.org/officeDocument/2006/relationships/slideLayout" Target="../slideLayouts/slideLayout38.xml"/><Relationship Id="rId2" Type="http://schemas.openxmlformats.org/officeDocument/2006/relationships/notesSlide" Target="../notesSlides/notesSlide136.xml"/><Relationship Id="rId3" Type="http://schemas.openxmlformats.org/officeDocument/2006/relationships/image" Target="../media/image243.png"/><Relationship Id="rId4" Type="http://schemas.openxmlformats.org/officeDocument/2006/relationships/image" Target="../media/image247.png"/><Relationship Id="rId9" Type="http://schemas.openxmlformats.org/officeDocument/2006/relationships/image" Target="../media/image246.png"/><Relationship Id="rId14" Type="http://schemas.openxmlformats.org/officeDocument/2006/relationships/image" Target="../media/image253.png"/><Relationship Id="rId5" Type="http://schemas.openxmlformats.org/officeDocument/2006/relationships/image" Target="../media/image248.png"/><Relationship Id="rId6" Type="http://schemas.openxmlformats.org/officeDocument/2006/relationships/image" Target="../media/image244.png"/><Relationship Id="rId7" Type="http://schemas.openxmlformats.org/officeDocument/2006/relationships/image" Target="../media/image234.png"/><Relationship Id="rId8" Type="http://schemas.openxmlformats.org/officeDocument/2006/relationships/image" Target="../media/image23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7.xml"/><Relationship Id="rId3" Type="http://schemas.openxmlformats.org/officeDocument/2006/relationships/image" Target="../media/image24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8.xml"/><Relationship Id="rId3" Type="http://schemas.openxmlformats.org/officeDocument/2006/relationships/image" Target="../media/image8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9.xml"/><Relationship Id="rId3" Type="http://schemas.openxmlformats.org/officeDocument/2006/relationships/image" Target="../media/image144.png"/><Relationship Id="rId4"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40.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2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0.xml"/><Relationship Id="rId3" Type="http://schemas.openxmlformats.org/officeDocument/2006/relationships/image" Target="../media/image143.png"/><Relationship Id="rId4" Type="http://schemas.openxmlformats.org/officeDocument/2006/relationships/image" Target="../media/image152.png"/><Relationship Id="rId5" Type="http://schemas.openxmlformats.org/officeDocument/2006/relationships/image" Target="../media/image1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1.xml"/><Relationship Id="rId3" Type="http://schemas.openxmlformats.org/officeDocument/2006/relationships/image" Target="../media/image15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2.xml"/><Relationship Id="rId3" Type="http://schemas.openxmlformats.org/officeDocument/2006/relationships/image" Target="../media/image160.png"/><Relationship Id="rId4" Type="http://schemas.openxmlformats.org/officeDocument/2006/relationships/image" Target="../media/image157.png"/><Relationship Id="rId5" Type="http://schemas.openxmlformats.org/officeDocument/2006/relationships/image" Target="../media/image15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3.xml"/><Relationship Id="rId3" Type="http://schemas.openxmlformats.org/officeDocument/2006/relationships/image" Target="../media/image160.png"/><Relationship Id="rId4" Type="http://schemas.openxmlformats.org/officeDocument/2006/relationships/image" Target="../media/image157.png"/><Relationship Id="rId5" Type="http://schemas.openxmlformats.org/officeDocument/2006/relationships/image" Target="../media/image153.png"/><Relationship Id="rId6" Type="http://schemas.openxmlformats.org/officeDocument/2006/relationships/image" Target="../media/image15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4.xml"/><Relationship Id="rId3" Type="http://schemas.openxmlformats.org/officeDocument/2006/relationships/image" Target="../media/image164.png"/><Relationship Id="rId4" Type="http://schemas.openxmlformats.org/officeDocument/2006/relationships/image" Target="../media/image168.png"/><Relationship Id="rId5" Type="http://schemas.openxmlformats.org/officeDocument/2006/relationships/image" Target="../media/image159.png"/><Relationship Id="rId6" Type="http://schemas.openxmlformats.org/officeDocument/2006/relationships/image" Target="../media/image1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5.xml"/><Relationship Id="rId3" Type="http://schemas.openxmlformats.org/officeDocument/2006/relationships/image" Target="../media/image163.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6.xml"/><Relationship Id="rId3" Type="http://schemas.openxmlformats.org/officeDocument/2006/relationships/image" Target="../media/image162.png"/><Relationship Id="rId4" Type="http://schemas.openxmlformats.org/officeDocument/2006/relationships/image" Target="../media/image169.png"/><Relationship Id="rId5" Type="http://schemas.openxmlformats.org/officeDocument/2006/relationships/image" Target="../media/image16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7.xml"/><Relationship Id="rId3" Type="http://schemas.openxmlformats.org/officeDocument/2006/relationships/image" Target="../media/image17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8.xml"/><Relationship Id="rId3" Type="http://schemas.openxmlformats.org/officeDocument/2006/relationships/image" Target="../media/image176.png"/><Relationship Id="rId4" Type="http://schemas.openxmlformats.org/officeDocument/2006/relationships/image" Target="../media/image166.png"/><Relationship Id="rId5" Type="http://schemas.openxmlformats.org/officeDocument/2006/relationships/image" Target="../media/image165.png"/><Relationship Id="rId6" Type="http://schemas.openxmlformats.org/officeDocument/2006/relationships/image" Target="../media/image16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9.xml"/><Relationship Id="rId3" Type="http://schemas.openxmlformats.org/officeDocument/2006/relationships/image" Target="../media/image174.png"/><Relationship Id="rId4" Type="http://schemas.openxmlformats.org/officeDocument/2006/relationships/image" Target="../media/image1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0.xml"/><Relationship Id="rId3" Type="http://schemas.openxmlformats.org/officeDocument/2006/relationships/image" Target="../media/image18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1.xml"/><Relationship Id="rId3" Type="http://schemas.openxmlformats.org/officeDocument/2006/relationships/image" Target="../media/image181.png"/><Relationship Id="rId4" Type="http://schemas.openxmlformats.org/officeDocument/2006/relationships/image" Target="../media/image18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2.xml"/><Relationship Id="rId3" Type="http://schemas.openxmlformats.org/officeDocument/2006/relationships/image" Target="../media/image181.png"/><Relationship Id="rId4" Type="http://schemas.openxmlformats.org/officeDocument/2006/relationships/image" Target="../media/image186.png"/><Relationship Id="rId5" Type="http://schemas.openxmlformats.org/officeDocument/2006/relationships/image" Target="../media/image18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3.xml"/><Relationship Id="rId3" Type="http://schemas.openxmlformats.org/officeDocument/2006/relationships/image" Target="../media/image201.gi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4.xml"/><Relationship Id="rId3" Type="http://schemas.openxmlformats.org/officeDocument/2006/relationships/image" Target="../media/image300.png"/><Relationship Id="rId4" Type="http://schemas.openxmlformats.org/officeDocument/2006/relationships/image" Target="../media/image28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5.xml"/><Relationship Id="rId3" Type="http://schemas.openxmlformats.org/officeDocument/2006/relationships/image" Target="../media/image293.png"/><Relationship Id="rId4" Type="http://schemas.openxmlformats.org/officeDocument/2006/relationships/image" Target="../media/image287.png"/><Relationship Id="rId5" Type="http://schemas.openxmlformats.org/officeDocument/2006/relationships/image" Target="../media/image295.png"/><Relationship Id="rId6" Type="http://schemas.openxmlformats.org/officeDocument/2006/relationships/image" Target="../media/image30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6.xml"/><Relationship Id="rId3" Type="http://schemas.openxmlformats.org/officeDocument/2006/relationships/image" Target="../media/image29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7.xml"/><Relationship Id="rId3" Type="http://schemas.openxmlformats.org/officeDocument/2006/relationships/image" Target="../media/image293.png"/><Relationship Id="rId4" Type="http://schemas.openxmlformats.org/officeDocument/2006/relationships/image" Target="../media/image287.png"/><Relationship Id="rId5" Type="http://schemas.openxmlformats.org/officeDocument/2006/relationships/image" Target="../media/image28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8.xml"/><Relationship Id="rId3" Type="http://schemas.openxmlformats.org/officeDocument/2006/relationships/hyperlink" Target="https://pandas.pydata.org/pandas-docs/stable/reference/api/pandas.DataFrame.plot.html" TargetMode="External"/><Relationship Id="rId4" Type="http://schemas.openxmlformats.org/officeDocument/2006/relationships/image" Target="../media/image28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9.xml"/><Relationship Id="rId3" Type="http://schemas.openxmlformats.org/officeDocument/2006/relationships/image" Target="../media/image3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0.xml"/><Relationship Id="rId3" Type="http://schemas.openxmlformats.org/officeDocument/2006/relationships/image" Target="../media/image30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1.xml"/><Relationship Id="rId3" Type="http://schemas.openxmlformats.org/officeDocument/2006/relationships/image" Target="../media/image29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2.xml"/><Relationship Id="rId3" Type="http://schemas.openxmlformats.org/officeDocument/2006/relationships/image" Target="../media/image296.png"/><Relationship Id="rId4" Type="http://schemas.openxmlformats.org/officeDocument/2006/relationships/image" Target="../media/image29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3.xml"/><Relationship Id="rId3" Type="http://schemas.openxmlformats.org/officeDocument/2006/relationships/image" Target="../media/image296.png"/><Relationship Id="rId4" Type="http://schemas.openxmlformats.org/officeDocument/2006/relationships/image" Target="../media/image293.png"/><Relationship Id="rId5" Type="http://schemas.openxmlformats.org/officeDocument/2006/relationships/image" Target="../media/image314.png"/><Relationship Id="rId6" Type="http://schemas.openxmlformats.org/officeDocument/2006/relationships/image" Target="../media/image29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4.xml"/><Relationship Id="rId3" Type="http://schemas.openxmlformats.org/officeDocument/2006/relationships/image" Target="../media/image296.png"/><Relationship Id="rId4" Type="http://schemas.openxmlformats.org/officeDocument/2006/relationships/image" Target="../media/image293.png"/><Relationship Id="rId5" Type="http://schemas.openxmlformats.org/officeDocument/2006/relationships/image" Target="../media/image314.png"/><Relationship Id="rId6" Type="http://schemas.openxmlformats.org/officeDocument/2006/relationships/image" Target="../media/image299.png"/><Relationship Id="rId7" Type="http://schemas.openxmlformats.org/officeDocument/2006/relationships/image" Target="../media/image31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5.xml"/><Relationship Id="rId3" Type="http://schemas.openxmlformats.org/officeDocument/2006/relationships/image" Target="../media/image320.png"/><Relationship Id="rId4" Type="http://schemas.openxmlformats.org/officeDocument/2006/relationships/image" Target="../media/image31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6.xml"/><Relationship Id="rId3" Type="http://schemas.openxmlformats.org/officeDocument/2006/relationships/image" Target="../media/image320.png"/><Relationship Id="rId4" Type="http://schemas.openxmlformats.org/officeDocument/2006/relationships/image" Target="../media/image312.png"/><Relationship Id="rId5" Type="http://schemas.openxmlformats.org/officeDocument/2006/relationships/image" Target="../media/image31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7.xml"/><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8.xml"/><Relationship Id="rId3" Type="http://schemas.openxmlformats.org/officeDocument/2006/relationships/image" Target="../media/image31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9.xml"/><Relationship Id="rId3" Type="http://schemas.openxmlformats.org/officeDocument/2006/relationships/image" Target="../media/image318.png"/><Relationship Id="rId4" Type="http://schemas.openxmlformats.org/officeDocument/2006/relationships/image" Target="../media/image3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0.xml"/><Relationship Id="rId3" Type="http://schemas.openxmlformats.org/officeDocument/2006/relationships/image" Target="../media/image322.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1.xml"/><Relationship Id="rId3" Type="http://schemas.openxmlformats.org/officeDocument/2006/relationships/image" Target="../media/image33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2.xml"/><Relationship Id="rId3" Type="http://schemas.openxmlformats.org/officeDocument/2006/relationships/image" Target="../media/image328.png"/><Relationship Id="rId4" Type="http://schemas.openxmlformats.org/officeDocument/2006/relationships/image" Target="../media/image32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3.xml"/><Relationship Id="rId3" Type="http://schemas.openxmlformats.org/officeDocument/2006/relationships/image" Target="../media/image33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4.xml"/><Relationship Id="rId3" Type="http://schemas.openxmlformats.org/officeDocument/2006/relationships/image" Target="../media/image330.png"/><Relationship Id="rId4" Type="http://schemas.openxmlformats.org/officeDocument/2006/relationships/image" Target="../media/image32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5.xml"/><Relationship Id="rId3" Type="http://schemas.openxmlformats.org/officeDocument/2006/relationships/image" Target="../media/image336.png"/><Relationship Id="rId4" Type="http://schemas.openxmlformats.org/officeDocument/2006/relationships/image" Target="../media/image28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6.xml"/><Relationship Id="rId3" Type="http://schemas.openxmlformats.org/officeDocument/2006/relationships/image" Target="../media/image336.png"/><Relationship Id="rId4" Type="http://schemas.openxmlformats.org/officeDocument/2006/relationships/image" Target="../media/image286.png"/><Relationship Id="rId5" Type="http://schemas.openxmlformats.org/officeDocument/2006/relationships/image" Target="../media/image33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7.xml"/><Relationship Id="rId3" Type="http://schemas.openxmlformats.org/officeDocument/2006/relationships/image" Target="../media/image33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8.xml"/><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4" Type="http://schemas.openxmlformats.org/officeDocument/2006/relationships/image" Target="../media/image337.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9.xml"/><Relationship Id="rId3" Type="http://schemas.openxmlformats.org/officeDocument/2006/relationships/hyperlink" Target="https://www.kaggle.com/code/kashnitsky/a1-demo-pandas-and-uci-adult-dataset" TargetMode="External"/><Relationship Id="rId4" Type="http://schemas.openxmlformats.org/officeDocument/2006/relationships/hyperlink" Target="https://www.kaggle.com/code/kashnitsky/a1-demo-pandas-and-uci-adult-dataset-solution/noteboo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0.xml"/><Relationship Id="rId3" Type="http://schemas.openxmlformats.org/officeDocument/2006/relationships/image" Target="../media/image46.jpg"/><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8.xml"/><Relationship Id="rId3" Type="http://schemas.openxmlformats.org/officeDocument/2006/relationships/image" Target="../media/image52.jpg"/><Relationship Id="rId4" Type="http://schemas.openxmlformats.org/officeDocument/2006/relationships/image" Target="../media/image57.png"/><Relationship Id="rId5" Type="http://schemas.openxmlformats.org/officeDocument/2006/relationships/image" Target="../media/image5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3.xml"/><Relationship Id="rId3" Type="http://schemas.openxmlformats.org/officeDocument/2006/relationships/image" Target="../media/image6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6.xml"/><Relationship Id="rId3"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8.xml"/><Relationship Id="rId3"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2.xml"/><Relationship Id="rId3" Type="http://schemas.openxmlformats.org/officeDocument/2006/relationships/image" Target="../media/image7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3.xml"/><Relationship Id="rId3" Type="http://schemas.openxmlformats.org/officeDocument/2006/relationships/image" Target="../media/image7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5.xml"/><Relationship Id="rId3" Type="http://schemas.openxmlformats.org/officeDocument/2006/relationships/image" Target="../media/image8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1.xml"/><Relationship Id="rId3" Type="http://schemas.openxmlformats.org/officeDocument/2006/relationships/image" Target="../media/image71.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2.xml"/><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3.xml"/><Relationship Id="rId3" Type="http://schemas.openxmlformats.org/officeDocument/2006/relationships/image" Target="../media/image77.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4.xml"/><Relationship Id="rId3" Type="http://schemas.openxmlformats.org/officeDocument/2006/relationships/hyperlink" Target="https://pypi.org/project/tableone/" TargetMode="Externa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5.xml"/><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6.xml"/><Relationship Id="rId3" Type="http://schemas.openxmlformats.org/officeDocument/2006/relationships/hyperlink" Target="http://www.danieldsjoberg.com/gtsummary/" TargetMode="Externa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8.xml"/><Relationship Id="rId3" Type="http://schemas.openxmlformats.org/officeDocument/2006/relationships/image" Target="../media/image83.png"/><Relationship Id="rId4" Type="http://schemas.openxmlformats.org/officeDocument/2006/relationships/image" Target="../media/image93.png"/><Relationship Id="rId5" Type="http://schemas.openxmlformats.org/officeDocument/2006/relationships/image" Target="../media/image79.png"/></Relationships>
</file>

<file path=ppt/slides/_rels/slide69.xml.rels><?xml version="1.0" encoding="UTF-8" standalone="yes"?><Relationships xmlns="http://schemas.openxmlformats.org/package/2006/relationships"><Relationship Id="rId11" Type="http://schemas.openxmlformats.org/officeDocument/2006/relationships/image" Target="../media/image105.png"/><Relationship Id="rId10" Type="http://schemas.openxmlformats.org/officeDocument/2006/relationships/image" Target="../media/image98.png"/><Relationship Id="rId13" Type="http://schemas.openxmlformats.org/officeDocument/2006/relationships/hyperlink" Target="https://medium.com/@maxtingle/10-jupyter-notebook-extensions-making-my-lyfe-easier-f40139a334ce" TargetMode="External"/><Relationship Id="rId12" Type="http://schemas.openxmlformats.org/officeDocument/2006/relationships/image" Target="../media/image91.png"/><Relationship Id="rId1" Type="http://schemas.openxmlformats.org/officeDocument/2006/relationships/slideLayout" Target="../slideLayouts/slideLayout50.xml"/><Relationship Id="rId2" Type="http://schemas.openxmlformats.org/officeDocument/2006/relationships/notesSlide" Target="../notesSlides/notesSlide69.xml"/><Relationship Id="rId3"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96.png"/><Relationship Id="rId5" Type="http://schemas.openxmlformats.org/officeDocument/2006/relationships/image" Target="../media/image81.png"/><Relationship Id="rId6" Type="http://schemas.openxmlformats.org/officeDocument/2006/relationships/image" Target="../media/image90.png"/><Relationship Id="rId7" Type="http://schemas.openxmlformats.org/officeDocument/2006/relationships/image" Target="../media/image88.png"/><Relationship Id="rId8"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99.png"/><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9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94.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0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4.xml"/><Relationship Id="rId3" Type="http://schemas.openxmlformats.org/officeDocument/2006/relationships/image" Target="../media/image10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01.jpg"/><Relationship Id="rId4" Type="http://schemas.openxmlformats.org/officeDocument/2006/relationships/image" Target="../media/image10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97.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03.png"/><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00.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9.png"/><Relationship Id="rId5"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13.png"/><Relationship Id="rId4" Type="http://schemas.openxmlformats.org/officeDocument/2006/relationships/image" Target="../media/image10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31.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1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23.pn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14.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84.png"/><Relationship Id="rId4" Type="http://schemas.openxmlformats.org/officeDocument/2006/relationships/image" Target="../media/image136.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1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22.png"/><Relationship Id="rId4" Type="http://schemas.openxmlformats.org/officeDocument/2006/relationships/image" Target="../media/image1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26.png"/><Relationship Id="rId4" Type="http://schemas.openxmlformats.org/officeDocument/2006/relationships/image" Target="../media/image128.png"/><Relationship Id="rId5" Type="http://schemas.openxmlformats.org/officeDocument/2006/relationships/image" Target="../media/image127.png"/><Relationship Id="rId6" Type="http://schemas.openxmlformats.org/officeDocument/2006/relationships/image" Target="../media/image8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1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1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129.jpg"/><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138.png"/><Relationship Id="rId4" Type="http://schemas.openxmlformats.org/officeDocument/2006/relationships/image" Target="../media/image149.png"/><Relationship Id="rId5" Type="http://schemas.openxmlformats.org/officeDocument/2006/relationships/image" Target="../media/image142.png"/><Relationship Id="rId6" Type="http://schemas.openxmlformats.org/officeDocument/2006/relationships/image" Target="../media/image1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138.png"/><Relationship Id="rId4" Type="http://schemas.openxmlformats.org/officeDocument/2006/relationships/image" Target="../media/image149.png"/><Relationship Id="rId5" Type="http://schemas.openxmlformats.org/officeDocument/2006/relationships/image" Target="../media/image142.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144.png"/><Relationship Id="rId4" Type="http://schemas.openxmlformats.org/officeDocument/2006/relationships/image" Target="../media/image8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143.png"/><Relationship Id="rId4" Type="http://schemas.openxmlformats.org/officeDocument/2006/relationships/image" Target="../media/image152.png"/><Relationship Id="rId5"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80"/>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lang="en" sz="3600">
                <a:solidFill>
                  <a:srgbClr val="FFFFFF"/>
                </a:solidFill>
                <a:latin typeface="Corbel"/>
                <a:ea typeface="Corbel"/>
                <a:cs typeface="Corbel"/>
                <a:sym typeface="Corbel"/>
              </a:rPr>
              <a:t>Session 4 </a:t>
            </a:r>
            <a:endParaRPr b="0" i="0" sz="3600" u="none" cap="none" strike="noStrike">
              <a:latin typeface="Arial"/>
              <a:ea typeface="Arial"/>
              <a:cs typeface="Arial"/>
              <a:sym typeface="Arial"/>
            </a:endParaRPr>
          </a:p>
        </p:txBody>
      </p:sp>
      <p:sp>
        <p:nvSpPr>
          <p:cNvPr id="331" name="Google Shape;331;p80"/>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rPr b="1" lang="en" sz="2000">
                <a:solidFill>
                  <a:srgbClr val="FFFFFF"/>
                </a:solidFill>
                <a:latin typeface="Corbel"/>
                <a:ea typeface="Corbel"/>
                <a:cs typeface="Corbel"/>
                <a:sym typeface="Corbel"/>
              </a:rPr>
              <a:t>Statistics and </a:t>
            </a:r>
            <a:r>
              <a:rPr b="1" lang="en" sz="2000">
                <a:solidFill>
                  <a:srgbClr val="FFFFFF"/>
                </a:solidFill>
                <a:latin typeface="Corbel"/>
                <a:ea typeface="Corbel"/>
                <a:cs typeface="Corbel"/>
                <a:sym typeface="Corbel"/>
              </a:rPr>
              <a:t>pandas… </a:t>
            </a:r>
            <a:endParaRPr b="1" sz="2000">
              <a:solidFill>
                <a:srgbClr val="FFFFFF"/>
              </a:solidFill>
              <a:latin typeface="Corbel"/>
              <a:ea typeface="Corbel"/>
              <a:cs typeface="Corbel"/>
              <a:sym typeface="Corbel"/>
            </a:endParaRPr>
          </a:p>
          <a:p>
            <a:pPr indent="0" lvl="0" marL="0" marR="0" rtl="0" algn="l">
              <a:lnSpc>
                <a:spcPct val="90000"/>
              </a:lnSpc>
              <a:spcBef>
                <a:spcPts val="0"/>
              </a:spcBef>
              <a:spcAft>
                <a:spcPts val="0"/>
              </a:spcAft>
              <a:buNone/>
            </a:pPr>
            <a:r>
              <a:t/>
            </a:r>
            <a:endParaRPr sz="2000">
              <a:solidFill>
                <a:srgbClr val="FFFFFF"/>
              </a:solidFill>
              <a:latin typeface="Corbel"/>
              <a:ea typeface="Corbel"/>
              <a:cs typeface="Corbel"/>
              <a:sym typeface="Corbel"/>
            </a:endParaRPr>
          </a:p>
          <a:p>
            <a:pPr indent="0" lvl="0" marL="0" marR="0" rtl="0" algn="l">
              <a:lnSpc>
                <a:spcPct val="90000"/>
              </a:lnSpc>
              <a:spcBef>
                <a:spcPts val="0"/>
              </a:spcBef>
              <a:spcAft>
                <a:spcPts val="0"/>
              </a:spcAft>
              <a:buNone/>
            </a:pPr>
            <a:r>
              <a:t/>
            </a:r>
            <a:endParaRPr sz="2000">
              <a:solidFill>
                <a:srgbClr val="FFFFFF"/>
              </a:solidFill>
              <a:latin typeface="Corbel"/>
              <a:ea typeface="Corbel"/>
              <a:cs typeface="Corbel"/>
              <a:sym typeface="Corbel"/>
            </a:endParaRPr>
          </a:p>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Analytics vs data science vs inferential statistics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Descriptive stats … Lies?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lang="en" sz="2000">
                <a:solidFill>
                  <a:srgbClr val="FFFFFF"/>
                </a:solidFill>
                <a:latin typeface="Corbel"/>
                <a:ea typeface="Corbel"/>
                <a:cs typeface="Corbel"/>
                <a:sym typeface="Corbel"/>
              </a:rPr>
              <a:t>Pandas – intuitive? </a:t>
            </a:r>
            <a:endParaRPr sz="2000">
              <a:solidFill>
                <a:srgbClr val="FFFFFF"/>
              </a:solidFill>
              <a:latin typeface="Corbel"/>
              <a:ea typeface="Corbel"/>
              <a:cs typeface="Corbel"/>
              <a:sym typeface="Corbe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Explore dataset [breakout room]</a:t>
            </a:r>
            <a:endParaRPr b="0" i="0" sz="20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89"/>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WHAT U SEE, AGAIN?</a:t>
            </a:r>
            <a:endParaRPr b="0" i="0" sz="3600" u="none" cap="none" strike="noStrike">
              <a:latin typeface="Arial"/>
              <a:ea typeface="Arial"/>
              <a:cs typeface="Arial"/>
              <a:sym typeface="Arial"/>
            </a:endParaRPr>
          </a:p>
        </p:txBody>
      </p:sp>
      <p:sp>
        <p:nvSpPr>
          <p:cNvPr id="404" name="Google Shape;404;p89"/>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405" name="Google Shape;405;p89"/>
          <p:cNvPicPr preferRelativeResize="0"/>
          <p:nvPr/>
        </p:nvPicPr>
        <p:blipFill rotWithShape="1">
          <a:blip r:embed="rId3">
            <a:alphaModFix/>
          </a:blip>
          <a:srcRect b="0" l="0" r="0" t="0"/>
          <a:stretch/>
        </p:blipFill>
        <p:spPr>
          <a:xfrm>
            <a:off x="0" y="1563472"/>
            <a:ext cx="4302814" cy="3164823"/>
          </a:xfrm>
          <a:prstGeom prst="rect">
            <a:avLst/>
          </a:prstGeom>
          <a:noFill/>
          <a:ln>
            <a:noFill/>
          </a:ln>
        </p:spPr>
      </p:pic>
      <p:pic>
        <p:nvPicPr>
          <p:cNvPr id="406" name="Google Shape;406;p89"/>
          <p:cNvPicPr preferRelativeResize="0"/>
          <p:nvPr/>
        </p:nvPicPr>
        <p:blipFill rotWithShape="1">
          <a:blip r:embed="rId4">
            <a:alphaModFix/>
          </a:blip>
          <a:srcRect b="0" l="0" r="0" t="0"/>
          <a:stretch/>
        </p:blipFill>
        <p:spPr>
          <a:xfrm>
            <a:off x="4778097" y="1795316"/>
            <a:ext cx="4140851" cy="2701463"/>
          </a:xfrm>
          <a:prstGeom prst="rect">
            <a:avLst/>
          </a:prstGeom>
          <a:noFill/>
          <a:ln>
            <a:noFill/>
          </a:ln>
        </p:spPr>
      </p:pic>
      <p:sp>
        <p:nvSpPr>
          <p:cNvPr id="407" name="Google Shape;407;p89"/>
          <p:cNvSpPr/>
          <p:nvPr/>
        </p:nvSpPr>
        <p:spPr>
          <a:xfrm>
            <a:off x="6107160" y="4730255"/>
            <a:ext cx="1785908"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12 sec shake?</a:t>
            </a:r>
            <a:endParaRPr b="0" i="0" sz="1600" u="none" cap="none" strike="noStrike">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79"/>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MULTIINDEX</a:t>
            </a:r>
            <a:endParaRPr b="0" i="0" sz="3600" u="none" cap="none" strike="noStrike">
              <a:latin typeface="Arial"/>
              <a:ea typeface="Arial"/>
              <a:cs typeface="Arial"/>
              <a:sym typeface="Arial"/>
            </a:endParaRPr>
          </a:p>
        </p:txBody>
      </p:sp>
      <p:sp>
        <p:nvSpPr>
          <p:cNvPr id="1175" name="Google Shape;1175;p179"/>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176" name="Google Shape;1176;p179"/>
          <p:cNvPicPr preferRelativeResize="0"/>
          <p:nvPr/>
        </p:nvPicPr>
        <p:blipFill rotWithShape="1">
          <a:blip r:embed="rId3">
            <a:alphaModFix/>
          </a:blip>
          <a:srcRect b="0" l="0" r="0" t="0"/>
          <a:stretch/>
        </p:blipFill>
        <p:spPr>
          <a:xfrm>
            <a:off x="2076539" y="1084439"/>
            <a:ext cx="3762718" cy="3884190"/>
          </a:xfrm>
          <a:prstGeom prst="rect">
            <a:avLst/>
          </a:prstGeom>
          <a:noFill/>
          <a:ln>
            <a:noFill/>
          </a:ln>
        </p:spPr>
      </p:pic>
      <p:sp>
        <p:nvSpPr>
          <p:cNvPr id="1177" name="Google Shape;1177;p179"/>
          <p:cNvSpPr/>
          <p:nvPr/>
        </p:nvSpPr>
        <p:spPr>
          <a:xfrm>
            <a:off x="6463101" y="2600563"/>
            <a:ext cx="1855137" cy="827778"/>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How to?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How to remove?</a:t>
            </a:r>
            <a:endParaRPr b="0" i="0" sz="1600" u="none" cap="none" strike="noStrike">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80"/>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ANY DIFFERENCE? </a:t>
            </a:r>
            <a:endParaRPr b="0" i="0" sz="3600" u="none" cap="none" strike="noStrike">
              <a:latin typeface="Arial"/>
              <a:ea typeface="Arial"/>
              <a:cs typeface="Arial"/>
              <a:sym typeface="Arial"/>
            </a:endParaRPr>
          </a:p>
        </p:txBody>
      </p:sp>
      <p:sp>
        <p:nvSpPr>
          <p:cNvPr id="1183" name="Google Shape;1183;p180"/>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184" name="Google Shape;1184;p180"/>
          <p:cNvPicPr preferRelativeResize="0"/>
          <p:nvPr/>
        </p:nvPicPr>
        <p:blipFill rotWithShape="1">
          <a:blip r:embed="rId3">
            <a:alphaModFix/>
          </a:blip>
          <a:srcRect b="0" l="0" r="0" t="0"/>
          <a:stretch/>
        </p:blipFill>
        <p:spPr>
          <a:xfrm>
            <a:off x="4386235" y="2711913"/>
            <a:ext cx="3148496" cy="2248553"/>
          </a:xfrm>
          <a:prstGeom prst="rect">
            <a:avLst/>
          </a:prstGeom>
          <a:noFill/>
          <a:ln>
            <a:noFill/>
          </a:ln>
        </p:spPr>
      </p:pic>
      <p:pic>
        <p:nvPicPr>
          <p:cNvPr id="1185" name="Google Shape;1185;p180"/>
          <p:cNvPicPr preferRelativeResize="0"/>
          <p:nvPr/>
        </p:nvPicPr>
        <p:blipFill rotWithShape="1">
          <a:blip r:embed="rId4">
            <a:alphaModFix/>
          </a:blip>
          <a:srcRect b="0" l="0" r="0" t="0"/>
          <a:stretch/>
        </p:blipFill>
        <p:spPr>
          <a:xfrm>
            <a:off x="684125" y="2263900"/>
            <a:ext cx="2611991" cy="2696565"/>
          </a:xfrm>
          <a:prstGeom prst="rect">
            <a:avLst/>
          </a:prstGeom>
          <a:noFill/>
          <a:ln>
            <a:noFill/>
          </a:ln>
        </p:spPr>
      </p:pic>
      <p:pic>
        <p:nvPicPr>
          <p:cNvPr id="1186" name="Google Shape;1186;p180"/>
          <p:cNvPicPr preferRelativeResize="0"/>
          <p:nvPr/>
        </p:nvPicPr>
        <p:blipFill rotWithShape="1">
          <a:blip r:embed="rId5">
            <a:alphaModFix/>
          </a:blip>
          <a:srcRect b="0" l="0" r="0" t="0"/>
          <a:stretch/>
        </p:blipFill>
        <p:spPr>
          <a:xfrm>
            <a:off x="1146195" y="1296689"/>
            <a:ext cx="5727507" cy="819615"/>
          </a:xfrm>
          <a:prstGeom prst="rect">
            <a:avLst/>
          </a:prstGeom>
          <a:noFill/>
          <a:ln>
            <a:noFill/>
          </a:ln>
        </p:spPr>
      </p:pic>
      <p:sp>
        <p:nvSpPr>
          <p:cNvPr id="1187" name="Google Shape;1187;p180"/>
          <p:cNvSpPr/>
          <p:nvPr/>
        </p:nvSpPr>
        <p:spPr>
          <a:xfrm>
            <a:off x="7782694" y="2118263"/>
            <a:ext cx="1262120" cy="827778"/>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Modify to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Get the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multiindex</a:t>
            </a:r>
            <a:endParaRPr b="0" i="0" sz="1600" u="none" cap="none" strike="noStrike">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81"/>
          <p:cNvSpPr/>
          <p:nvPr/>
        </p:nvSpPr>
        <p:spPr>
          <a:xfrm>
            <a:off x="253077" y="173066"/>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a:t>
            </a:r>
            <a:endParaRPr b="0" i="0" sz="3600" u="none" cap="none" strike="noStrike">
              <a:latin typeface="Arial"/>
              <a:ea typeface="Arial"/>
              <a:cs typeface="Arial"/>
              <a:sym typeface="Arial"/>
            </a:endParaRPr>
          </a:p>
        </p:txBody>
      </p:sp>
      <p:sp>
        <p:nvSpPr>
          <p:cNvPr id="1193" name="Google Shape;1193;p181"/>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194" name="Google Shape;1194;p181"/>
          <p:cNvPicPr preferRelativeResize="0"/>
          <p:nvPr/>
        </p:nvPicPr>
        <p:blipFill rotWithShape="1">
          <a:blip r:embed="rId3">
            <a:alphaModFix/>
          </a:blip>
          <a:srcRect b="0" l="0" r="0" t="0"/>
          <a:stretch/>
        </p:blipFill>
        <p:spPr>
          <a:xfrm>
            <a:off x="3744562" y="2754363"/>
            <a:ext cx="3148496" cy="2248553"/>
          </a:xfrm>
          <a:prstGeom prst="rect">
            <a:avLst/>
          </a:prstGeom>
          <a:noFill/>
          <a:ln>
            <a:noFill/>
          </a:ln>
        </p:spPr>
      </p:pic>
      <p:pic>
        <p:nvPicPr>
          <p:cNvPr id="1195" name="Google Shape;1195;p181"/>
          <p:cNvPicPr preferRelativeResize="0"/>
          <p:nvPr/>
        </p:nvPicPr>
        <p:blipFill rotWithShape="1">
          <a:blip r:embed="rId4">
            <a:alphaModFix/>
          </a:blip>
          <a:srcRect b="0" l="0" r="0" t="0"/>
          <a:stretch/>
        </p:blipFill>
        <p:spPr>
          <a:xfrm>
            <a:off x="484602" y="2354352"/>
            <a:ext cx="2611991" cy="2696565"/>
          </a:xfrm>
          <a:prstGeom prst="rect">
            <a:avLst/>
          </a:prstGeom>
          <a:noFill/>
          <a:ln>
            <a:noFill/>
          </a:ln>
        </p:spPr>
      </p:pic>
      <p:pic>
        <p:nvPicPr>
          <p:cNvPr id="1196" name="Google Shape;1196;p181"/>
          <p:cNvPicPr preferRelativeResize="0"/>
          <p:nvPr/>
        </p:nvPicPr>
        <p:blipFill rotWithShape="1">
          <a:blip r:embed="rId5">
            <a:alphaModFix/>
          </a:blip>
          <a:srcRect b="0" l="0" r="0" t="0"/>
          <a:stretch/>
        </p:blipFill>
        <p:spPr>
          <a:xfrm>
            <a:off x="2509872" y="448666"/>
            <a:ext cx="5727507" cy="819615"/>
          </a:xfrm>
          <a:prstGeom prst="rect">
            <a:avLst/>
          </a:prstGeom>
          <a:noFill/>
          <a:ln>
            <a:noFill/>
          </a:ln>
        </p:spPr>
      </p:pic>
      <p:pic>
        <p:nvPicPr>
          <p:cNvPr id="1197" name="Google Shape;1197;p181"/>
          <p:cNvPicPr preferRelativeResize="0"/>
          <p:nvPr/>
        </p:nvPicPr>
        <p:blipFill rotWithShape="1">
          <a:blip r:embed="rId6">
            <a:alphaModFix/>
          </a:blip>
          <a:srcRect b="0" l="0" r="0" t="0"/>
          <a:stretch/>
        </p:blipFill>
        <p:spPr>
          <a:xfrm>
            <a:off x="3691988" y="1414897"/>
            <a:ext cx="5448969" cy="1133746"/>
          </a:xfrm>
          <a:prstGeom prst="rect">
            <a:avLst/>
          </a:prstGeom>
          <a:noFill/>
          <a:ln>
            <a:noFill/>
          </a:ln>
        </p:spPr>
      </p:pic>
      <p:sp>
        <p:nvSpPr>
          <p:cNvPr id="1198" name="Google Shape;1198;p181"/>
          <p:cNvSpPr/>
          <p:nvPr/>
        </p:nvSpPr>
        <p:spPr>
          <a:xfrm>
            <a:off x="7075711" y="3085801"/>
            <a:ext cx="2065436" cy="578955"/>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How to revert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multilevel  index?</a:t>
            </a:r>
            <a:endParaRPr b="0" i="0" sz="1600" u="none" cap="none" strike="noStrike">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82"/>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RENAME AND RESET</a:t>
            </a:r>
            <a:endParaRPr b="0" i="0" sz="3600" u="none" cap="none" strike="noStrike">
              <a:latin typeface="Arial"/>
              <a:ea typeface="Arial"/>
              <a:cs typeface="Arial"/>
              <a:sym typeface="Arial"/>
            </a:endParaRPr>
          </a:p>
        </p:txBody>
      </p:sp>
      <p:sp>
        <p:nvSpPr>
          <p:cNvPr id="1205" name="Google Shape;1205;p182"/>
          <p:cNvSpPr/>
          <p:nvPr/>
        </p:nvSpPr>
        <p:spPr>
          <a:xfrm>
            <a:off x="905200" y="1434816"/>
            <a:ext cx="3563980" cy="555118"/>
          </a:xfrm>
          <a:prstGeom prst="rect">
            <a:avLst/>
          </a:prstGeom>
          <a:noFill/>
          <a:ln>
            <a:noFill/>
          </a:ln>
        </p:spPr>
        <p:txBody>
          <a:bodyPr anchorCtr="0" anchor="ctr" bIns="40825" lIns="81625" spcFirstLastPara="1" rIns="81625" wrap="square" tIns="40825">
            <a:noAutofit/>
          </a:bodyPr>
          <a:lstStyle/>
          <a:p>
            <a:pPr indent="0" lvl="0" marL="0" marR="0" rtl="0" algn="l">
              <a:lnSpc>
                <a:spcPct val="90000"/>
              </a:lnSpc>
              <a:spcBef>
                <a:spcPts val="0"/>
              </a:spcBef>
              <a:spcAft>
                <a:spcPts val="0"/>
              </a:spcAft>
              <a:buNone/>
            </a:pPr>
            <a:r>
              <a:rPr b="1" i="0" lang="en" sz="1900" u="none" cap="none" strike="noStrike">
                <a:solidFill>
                  <a:srgbClr val="FFFFFF"/>
                </a:solidFill>
                <a:latin typeface="Corbel"/>
                <a:ea typeface="Corbel"/>
                <a:cs typeface="Corbel"/>
                <a:sym typeface="Corbel"/>
              </a:rPr>
              <a:t>Rename columns</a:t>
            </a:r>
            <a:endParaRPr b="0" i="0" sz="1900" u="none" cap="none" strike="noStrike">
              <a:latin typeface="Arial"/>
              <a:ea typeface="Arial"/>
              <a:cs typeface="Arial"/>
              <a:sym typeface="Arial"/>
            </a:endParaRPr>
          </a:p>
        </p:txBody>
      </p:sp>
      <p:sp>
        <p:nvSpPr>
          <p:cNvPr id="1206" name="Google Shape;1206;p182"/>
          <p:cNvSpPr/>
          <p:nvPr/>
        </p:nvSpPr>
        <p:spPr>
          <a:xfrm>
            <a:off x="905200" y="1991892"/>
            <a:ext cx="3563980" cy="26724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07" name="Google Shape;1207;p182"/>
          <p:cNvSpPr/>
          <p:nvPr/>
        </p:nvSpPr>
        <p:spPr>
          <a:xfrm>
            <a:off x="4672947" y="1434816"/>
            <a:ext cx="3563980" cy="555118"/>
          </a:xfrm>
          <a:prstGeom prst="rect">
            <a:avLst/>
          </a:prstGeom>
          <a:noFill/>
          <a:ln>
            <a:noFill/>
          </a:ln>
        </p:spPr>
        <p:txBody>
          <a:bodyPr anchorCtr="0" anchor="ctr" bIns="40825" lIns="81625" spcFirstLastPara="1" rIns="81625" wrap="square" tIns="40825">
            <a:noAutofit/>
          </a:bodyPr>
          <a:lstStyle/>
          <a:p>
            <a:pPr indent="0" lvl="0" marL="0" marR="0" rtl="0" algn="l">
              <a:lnSpc>
                <a:spcPct val="90000"/>
              </a:lnSpc>
              <a:spcBef>
                <a:spcPts val="0"/>
              </a:spcBef>
              <a:spcAft>
                <a:spcPts val="0"/>
              </a:spcAft>
              <a:buNone/>
            </a:pPr>
            <a:r>
              <a:rPr b="1" i="0" lang="en" sz="1900" u="none" cap="none" strike="noStrike">
                <a:solidFill>
                  <a:srgbClr val="FFFFFF"/>
                </a:solidFill>
                <a:latin typeface="Corbel"/>
                <a:ea typeface="Corbel"/>
                <a:cs typeface="Corbel"/>
                <a:sym typeface="Corbel"/>
              </a:rPr>
              <a:t>Reset index</a:t>
            </a:r>
            <a:endParaRPr b="0" i="0" sz="1900" u="none" cap="none" strike="noStrike">
              <a:latin typeface="Arial"/>
              <a:ea typeface="Arial"/>
              <a:cs typeface="Arial"/>
              <a:sym typeface="Arial"/>
            </a:endParaRPr>
          </a:p>
        </p:txBody>
      </p:sp>
      <p:sp>
        <p:nvSpPr>
          <p:cNvPr id="1208" name="Google Shape;1208;p182"/>
          <p:cNvSpPr/>
          <p:nvPr/>
        </p:nvSpPr>
        <p:spPr>
          <a:xfrm>
            <a:off x="4672947" y="1991892"/>
            <a:ext cx="3563980" cy="26724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209" name="Google Shape;1209;p182"/>
          <p:cNvPicPr preferRelativeResize="0"/>
          <p:nvPr/>
        </p:nvPicPr>
        <p:blipFill rotWithShape="1">
          <a:blip r:embed="rId3">
            <a:alphaModFix/>
          </a:blip>
          <a:srcRect b="0" l="0" r="0" t="0"/>
          <a:stretch/>
        </p:blipFill>
        <p:spPr>
          <a:xfrm>
            <a:off x="173399" y="2223736"/>
            <a:ext cx="4064909" cy="719694"/>
          </a:xfrm>
          <a:prstGeom prst="rect">
            <a:avLst/>
          </a:prstGeom>
          <a:noFill/>
          <a:ln>
            <a:noFill/>
          </a:ln>
        </p:spPr>
      </p:pic>
      <p:pic>
        <p:nvPicPr>
          <p:cNvPr id="1210" name="Google Shape;1210;p182"/>
          <p:cNvPicPr preferRelativeResize="0"/>
          <p:nvPr/>
        </p:nvPicPr>
        <p:blipFill rotWithShape="1">
          <a:blip r:embed="rId4">
            <a:alphaModFix/>
          </a:blip>
          <a:srcRect b="0" l="0" r="0" t="0"/>
          <a:stretch/>
        </p:blipFill>
        <p:spPr>
          <a:xfrm>
            <a:off x="81638" y="3307848"/>
            <a:ext cx="4248609" cy="1588616"/>
          </a:xfrm>
          <a:prstGeom prst="rect">
            <a:avLst/>
          </a:prstGeom>
          <a:noFill/>
          <a:ln>
            <a:noFill/>
          </a:ln>
        </p:spPr>
      </p:pic>
      <p:pic>
        <p:nvPicPr>
          <p:cNvPr id="1211" name="Google Shape;1211;p182"/>
          <p:cNvPicPr preferRelativeResize="0"/>
          <p:nvPr/>
        </p:nvPicPr>
        <p:blipFill rotWithShape="1">
          <a:blip r:embed="rId5">
            <a:alphaModFix/>
          </a:blip>
          <a:srcRect b="0" l="0" r="0" t="0"/>
          <a:stretch/>
        </p:blipFill>
        <p:spPr>
          <a:xfrm>
            <a:off x="5420097" y="2227001"/>
            <a:ext cx="2777221" cy="555118"/>
          </a:xfrm>
          <a:prstGeom prst="rect">
            <a:avLst/>
          </a:prstGeom>
          <a:noFill/>
          <a:ln>
            <a:noFill/>
          </a:ln>
        </p:spPr>
      </p:pic>
      <p:pic>
        <p:nvPicPr>
          <p:cNvPr id="1212" name="Google Shape;1212;p182"/>
          <p:cNvPicPr preferRelativeResize="0"/>
          <p:nvPr/>
        </p:nvPicPr>
        <p:blipFill rotWithShape="1">
          <a:blip r:embed="rId6">
            <a:alphaModFix/>
          </a:blip>
          <a:srcRect b="0" l="0" r="0" t="0"/>
          <a:stretch/>
        </p:blipFill>
        <p:spPr>
          <a:xfrm>
            <a:off x="4869858" y="2969226"/>
            <a:ext cx="4067522" cy="192691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3"/>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1500" u="none" cap="none" strike="noStrike">
                <a:solidFill>
                  <a:srgbClr val="FFFFFF"/>
                </a:solidFill>
                <a:latin typeface="Corbel"/>
                <a:ea typeface="Corbel"/>
                <a:cs typeface="Corbel"/>
                <a:sym typeface="Corbel"/>
              </a:rPr>
              <a:t> GROUPBY   VS   PIVOT_TABLE</a:t>
            </a:r>
            <a:br>
              <a:rPr b="0" i="0" lang="en" sz="700" u="none" cap="none" strike="noStrike">
                <a:latin typeface="Arial"/>
                <a:ea typeface="Arial"/>
                <a:cs typeface="Arial"/>
                <a:sym typeface="Arial"/>
              </a:rPr>
            </a:br>
            <a:r>
              <a:rPr b="0" i="0" lang="en" sz="1500" u="none" cap="none" strike="noStrike">
                <a:solidFill>
                  <a:srgbClr val="FFFFFF"/>
                </a:solidFill>
                <a:latin typeface="Corbel"/>
                <a:ea typeface="Corbel"/>
                <a:cs typeface="Corbel"/>
                <a:sym typeface="Corbel"/>
              </a:rPr>
              <a:t> VS    CROSSTAB     VS     PIVOT</a:t>
            </a:r>
            <a:br>
              <a:rPr b="0" i="0" lang="en" sz="700" u="none" cap="none" strike="noStrike">
                <a:latin typeface="Arial"/>
                <a:ea typeface="Arial"/>
                <a:cs typeface="Arial"/>
                <a:sym typeface="Arial"/>
              </a:rPr>
            </a:br>
            <a:endParaRPr b="0" i="0" sz="1500" u="none" cap="none" strike="noStrike">
              <a:latin typeface="Arial"/>
              <a:ea typeface="Arial"/>
              <a:cs typeface="Arial"/>
              <a:sym typeface="Arial"/>
            </a:endParaRPr>
          </a:p>
        </p:txBody>
      </p:sp>
      <p:sp>
        <p:nvSpPr>
          <p:cNvPr id="1218" name="Google Shape;1218;p183"/>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Triplets Pictures | Download Free Images on Unsplash" id="1219" name="Google Shape;1219;p183"/>
          <p:cNvPicPr preferRelativeResize="0"/>
          <p:nvPr/>
        </p:nvPicPr>
        <p:blipFill rotWithShape="1">
          <a:blip r:embed="rId3">
            <a:alphaModFix/>
          </a:blip>
          <a:srcRect b="0" l="0" r="0" t="0"/>
          <a:stretch/>
        </p:blipFill>
        <p:spPr>
          <a:xfrm>
            <a:off x="2343658" y="1539635"/>
            <a:ext cx="3879292" cy="269787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84"/>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WHICH IS WHICH? </a:t>
            </a:r>
            <a:endParaRPr b="0" i="0" sz="3600" u="none" cap="none" strike="noStrike">
              <a:latin typeface="Arial"/>
              <a:ea typeface="Arial"/>
              <a:cs typeface="Arial"/>
              <a:sym typeface="Arial"/>
            </a:endParaRPr>
          </a:p>
        </p:txBody>
      </p:sp>
      <p:sp>
        <p:nvSpPr>
          <p:cNvPr id="1226" name="Google Shape;1226;p184"/>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227" name="Google Shape;1227;p184"/>
          <p:cNvPicPr preferRelativeResize="0"/>
          <p:nvPr/>
        </p:nvPicPr>
        <p:blipFill rotWithShape="1">
          <a:blip r:embed="rId3">
            <a:alphaModFix/>
          </a:blip>
          <a:srcRect b="0" l="0" r="0" t="0"/>
          <a:stretch/>
        </p:blipFill>
        <p:spPr>
          <a:xfrm>
            <a:off x="1092314" y="932271"/>
            <a:ext cx="6177806" cy="1834174"/>
          </a:xfrm>
          <a:prstGeom prst="rect">
            <a:avLst/>
          </a:prstGeom>
          <a:noFill/>
          <a:ln>
            <a:noFill/>
          </a:ln>
        </p:spPr>
      </p:pic>
      <p:pic>
        <p:nvPicPr>
          <p:cNvPr id="1228" name="Google Shape;1228;p184"/>
          <p:cNvPicPr preferRelativeResize="0"/>
          <p:nvPr/>
        </p:nvPicPr>
        <p:blipFill rotWithShape="1">
          <a:blip r:embed="rId4">
            <a:alphaModFix/>
          </a:blip>
          <a:srcRect b="0" l="0" r="0" t="0"/>
          <a:stretch/>
        </p:blipFill>
        <p:spPr>
          <a:xfrm>
            <a:off x="284426" y="2850366"/>
            <a:ext cx="3571039" cy="2193368"/>
          </a:xfrm>
          <a:prstGeom prst="rect">
            <a:avLst/>
          </a:prstGeom>
          <a:noFill/>
          <a:ln>
            <a:noFill/>
          </a:ln>
        </p:spPr>
      </p:pic>
      <p:pic>
        <p:nvPicPr>
          <p:cNvPr id="1229" name="Google Shape;1229;p184"/>
          <p:cNvPicPr preferRelativeResize="0"/>
          <p:nvPr/>
        </p:nvPicPr>
        <p:blipFill rotWithShape="1">
          <a:blip r:embed="rId5">
            <a:alphaModFix/>
          </a:blip>
          <a:srcRect b="0" l="0" r="0" t="0"/>
          <a:stretch/>
        </p:blipFill>
        <p:spPr>
          <a:xfrm>
            <a:off x="4182141" y="2850366"/>
            <a:ext cx="3382299" cy="2236797"/>
          </a:xfrm>
          <a:prstGeom prst="rect">
            <a:avLst/>
          </a:prstGeom>
          <a:noFill/>
          <a:ln>
            <a:noFill/>
          </a:ln>
        </p:spPr>
      </p:pic>
      <p:sp>
        <p:nvSpPr>
          <p:cNvPr id="1230" name="Google Shape;1230;p184"/>
          <p:cNvSpPr/>
          <p:nvPr/>
        </p:nvSpPr>
        <p:spPr>
          <a:xfrm>
            <a:off x="7902539" y="2108794"/>
            <a:ext cx="1043658" cy="578955"/>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Wide vs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Long?</a:t>
            </a:r>
            <a:endParaRPr b="0" i="0" sz="1600" u="none" cap="none" strike="noStrike">
              <a:latin typeface="Arial"/>
              <a:ea typeface="Arial"/>
              <a:cs typeface="Arial"/>
              <a:sym typeface="Arial"/>
            </a:endParaRPr>
          </a:p>
        </p:txBody>
      </p:sp>
      <p:sp>
        <p:nvSpPr>
          <p:cNvPr id="1231" name="Google Shape;1231;p184"/>
          <p:cNvSpPr/>
          <p:nvPr/>
        </p:nvSpPr>
        <p:spPr>
          <a:xfrm>
            <a:off x="7721303" y="3428667"/>
            <a:ext cx="1575609"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When to use?</a:t>
            </a:r>
            <a:endParaRPr b="0" i="0" sz="1600" u="none" cap="none" strike="noStrike">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85"/>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TIDY</a:t>
            </a:r>
            <a:endParaRPr b="0" i="0" sz="3600" u="none" cap="none" strike="noStrike">
              <a:latin typeface="Arial"/>
              <a:ea typeface="Arial"/>
              <a:cs typeface="Arial"/>
              <a:sym typeface="Arial"/>
            </a:endParaRPr>
          </a:p>
        </p:txBody>
      </p:sp>
      <p:sp>
        <p:nvSpPr>
          <p:cNvPr id="1238" name="Google Shape;1238;p185"/>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39" name="Google Shape;1239;p185"/>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240" name="Google Shape;1240;p185"/>
          <p:cNvPicPr preferRelativeResize="0"/>
          <p:nvPr/>
        </p:nvPicPr>
        <p:blipFill rotWithShape="1">
          <a:blip r:embed="rId3">
            <a:alphaModFix/>
          </a:blip>
          <a:srcRect b="0" l="0" r="0" t="0"/>
          <a:stretch/>
        </p:blipFill>
        <p:spPr>
          <a:xfrm>
            <a:off x="284426" y="2019648"/>
            <a:ext cx="8357751" cy="291306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86"/>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SIMILAR?</a:t>
            </a:r>
            <a:endParaRPr b="0" i="0" sz="3600" u="none" cap="none" strike="noStrike">
              <a:latin typeface="Arial"/>
              <a:ea typeface="Arial"/>
              <a:cs typeface="Arial"/>
              <a:sym typeface="Arial"/>
            </a:endParaRPr>
          </a:p>
        </p:txBody>
      </p:sp>
      <p:sp>
        <p:nvSpPr>
          <p:cNvPr id="1246" name="Google Shape;1246;p186"/>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247" name="Google Shape;1247;p186"/>
          <p:cNvPicPr preferRelativeResize="0"/>
          <p:nvPr/>
        </p:nvPicPr>
        <p:blipFill rotWithShape="1">
          <a:blip r:embed="rId3">
            <a:alphaModFix/>
          </a:blip>
          <a:srcRect b="0" l="0" r="0" t="0"/>
          <a:stretch/>
        </p:blipFill>
        <p:spPr>
          <a:xfrm>
            <a:off x="146621" y="1508614"/>
            <a:ext cx="5420560" cy="683774"/>
          </a:xfrm>
          <a:prstGeom prst="rect">
            <a:avLst/>
          </a:prstGeom>
          <a:noFill/>
          <a:ln>
            <a:noFill/>
          </a:ln>
        </p:spPr>
      </p:pic>
      <p:pic>
        <p:nvPicPr>
          <p:cNvPr id="1248" name="Google Shape;1248;p186"/>
          <p:cNvPicPr preferRelativeResize="0"/>
          <p:nvPr/>
        </p:nvPicPr>
        <p:blipFill rotWithShape="1">
          <a:blip r:embed="rId4">
            <a:alphaModFix/>
          </a:blip>
          <a:srcRect b="0" l="0" r="0" t="0"/>
          <a:stretch/>
        </p:blipFill>
        <p:spPr>
          <a:xfrm>
            <a:off x="0" y="3926641"/>
            <a:ext cx="5984821" cy="505484"/>
          </a:xfrm>
          <a:prstGeom prst="rect">
            <a:avLst/>
          </a:prstGeom>
          <a:noFill/>
          <a:ln>
            <a:noFill/>
          </a:ln>
        </p:spPr>
      </p:pic>
      <p:pic>
        <p:nvPicPr>
          <p:cNvPr id="1249" name="Google Shape;1249;p186"/>
          <p:cNvPicPr preferRelativeResize="0"/>
          <p:nvPr/>
        </p:nvPicPr>
        <p:blipFill rotWithShape="1">
          <a:blip r:embed="rId5">
            <a:alphaModFix/>
          </a:blip>
          <a:srcRect b="0" l="0" r="0" t="0"/>
          <a:stretch/>
        </p:blipFill>
        <p:spPr>
          <a:xfrm>
            <a:off x="6164633" y="1054723"/>
            <a:ext cx="2975104" cy="1967402"/>
          </a:xfrm>
          <a:prstGeom prst="rect">
            <a:avLst/>
          </a:prstGeom>
          <a:noFill/>
          <a:ln>
            <a:noFill/>
          </a:ln>
        </p:spPr>
      </p:pic>
      <p:pic>
        <p:nvPicPr>
          <p:cNvPr id="1250" name="Google Shape;1250;p186"/>
          <p:cNvPicPr preferRelativeResize="0"/>
          <p:nvPr/>
        </p:nvPicPr>
        <p:blipFill rotWithShape="1">
          <a:blip r:embed="rId6">
            <a:alphaModFix/>
          </a:blip>
          <a:srcRect b="0" l="0" r="0" t="0"/>
          <a:stretch/>
        </p:blipFill>
        <p:spPr>
          <a:xfrm>
            <a:off x="6164633" y="3085801"/>
            <a:ext cx="2975104" cy="187988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87"/>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PIVOT_TABLE VS PD.CROSSTAB</a:t>
            </a:r>
            <a:br>
              <a:rPr b="0" i="0" lang="en" sz="1600" u="none" cap="none" strike="noStrike">
                <a:latin typeface="Arial"/>
                <a:ea typeface="Arial"/>
                <a:cs typeface="Arial"/>
                <a:sym typeface="Arial"/>
              </a:rPr>
            </a:br>
            <a:endParaRPr b="0" i="0" sz="3600" u="none" cap="none" strike="noStrike">
              <a:latin typeface="Arial"/>
              <a:ea typeface="Arial"/>
              <a:cs typeface="Arial"/>
              <a:sym typeface="Arial"/>
            </a:endParaRPr>
          </a:p>
        </p:txBody>
      </p:sp>
      <p:sp>
        <p:nvSpPr>
          <p:cNvPr id="1257" name="Google Shape;1257;p187"/>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258" name="Google Shape;1258;p187"/>
          <p:cNvPicPr preferRelativeResize="0"/>
          <p:nvPr/>
        </p:nvPicPr>
        <p:blipFill rotWithShape="1">
          <a:blip r:embed="rId3">
            <a:alphaModFix/>
          </a:blip>
          <a:srcRect b="0" l="0" r="0" t="0"/>
          <a:stretch/>
        </p:blipFill>
        <p:spPr>
          <a:xfrm>
            <a:off x="1484175" y="2625380"/>
            <a:ext cx="5481949" cy="1810663"/>
          </a:xfrm>
          <a:prstGeom prst="rect">
            <a:avLst/>
          </a:prstGeom>
          <a:noFill/>
          <a:ln>
            <a:noFill/>
          </a:ln>
        </p:spPr>
      </p:pic>
      <p:pic>
        <p:nvPicPr>
          <p:cNvPr id="1259" name="Google Shape;1259;p187"/>
          <p:cNvPicPr preferRelativeResize="0"/>
          <p:nvPr/>
        </p:nvPicPr>
        <p:blipFill rotWithShape="1">
          <a:blip r:embed="rId4">
            <a:alphaModFix/>
          </a:blip>
          <a:srcRect b="0" l="0" r="0" t="0"/>
          <a:stretch/>
        </p:blipFill>
        <p:spPr>
          <a:xfrm>
            <a:off x="1439764" y="1588942"/>
            <a:ext cx="5570115" cy="59103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88"/>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HOW TO GET WITH PIVOT_TABLE?</a:t>
            </a:r>
            <a:endParaRPr b="0" i="0" sz="3600" u="none" cap="none" strike="noStrike">
              <a:latin typeface="Arial"/>
              <a:ea typeface="Arial"/>
              <a:cs typeface="Arial"/>
              <a:sym typeface="Arial"/>
            </a:endParaRPr>
          </a:p>
        </p:txBody>
      </p:sp>
      <p:sp>
        <p:nvSpPr>
          <p:cNvPr id="1265" name="Google Shape;1265;p188"/>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266" name="Google Shape;1266;p188"/>
          <p:cNvPicPr preferRelativeResize="0"/>
          <p:nvPr/>
        </p:nvPicPr>
        <p:blipFill rotWithShape="1">
          <a:blip r:embed="rId3">
            <a:alphaModFix/>
          </a:blip>
          <a:srcRect b="0" l="0" r="0" t="0"/>
          <a:stretch/>
        </p:blipFill>
        <p:spPr>
          <a:xfrm>
            <a:off x="1490380" y="2110426"/>
            <a:ext cx="5381375" cy="16522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90"/>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13" name="Google Shape;413;p90"/>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414" name="Google Shape;414;p90"/>
          <p:cNvPicPr preferRelativeResize="0"/>
          <p:nvPr/>
        </p:nvPicPr>
        <p:blipFill rotWithShape="1">
          <a:blip r:embed="rId3">
            <a:alphaModFix/>
          </a:blip>
          <a:srcRect b="0" l="0" r="0" t="0"/>
          <a:stretch/>
        </p:blipFill>
        <p:spPr>
          <a:xfrm>
            <a:off x="1742151" y="2067650"/>
            <a:ext cx="5655995" cy="1005416"/>
          </a:xfrm>
          <a:prstGeom prst="rect">
            <a:avLst/>
          </a:prstGeom>
          <a:noFill/>
          <a:ln>
            <a:noFill/>
          </a:ln>
        </p:spPr>
      </p:pic>
      <p:pic>
        <p:nvPicPr>
          <p:cNvPr id="415" name="Google Shape;415;p90"/>
          <p:cNvPicPr preferRelativeResize="0"/>
          <p:nvPr/>
        </p:nvPicPr>
        <p:blipFill rotWithShape="1">
          <a:blip r:embed="rId4">
            <a:alphaModFix/>
          </a:blip>
          <a:srcRect b="0" l="0" r="0" t="0"/>
          <a:stretch/>
        </p:blipFill>
        <p:spPr>
          <a:xfrm>
            <a:off x="1742151" y="3634387"/>
            <a:ext cx="5655995" cy="81961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89"/>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HOW TO GET WITH PIVOT_TABLE?</a:t>
            </a:r>
            <a:endParaRPr b="0" i="0" sz="3600" u="none" cap="none" strike="noStrike">
              <a:latin typeface="Arial"/>
              <a:ea typeface="Arial"/>
              <a:cs typeface="Arial"/>
              <a:sym typeface="Arial"/>
            </a:endParaRPr>
          </a:p>
        </p:txBody>
      </p:sp>
      <p:sp>
        <p:nvSpPr>
          <p:cNvPr id="1273" name="Google Shape;1273;p189"/>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274" name="Google Shape;1274;p189"/>
          <p:cNvPicPr preferRelativeResize="0"/>
          <p:nvPr/>
        </p:nvPicPr>
        <p:blipFill rotWithShape="1">
          <a:blip r:embed="rId3">
            <a:alphaModFix/>
          </a:blip>
          <a:srcRect b="0" l="0" r="0" t="0"/>
          <a:stretch/>
        </p:blipFill>
        <p:spPr>
          <a:xfrm>
            <a:off x="1490380" y="2110426"/>
            <a:ext cx="5381375" cy="1652291"/>
          </a:xfrm>
          <a:prstGeom prst="rect">
            <a:avLst/>
          </a:prstGeom>
          <a:noFill/>
          <a:ln>
            <a:noFill/>
          </a:ln>
        </p:spPr>
      </p:pic>
      <p:pic>
        <p:nvPicPr>
          <p:cNvPr id="1275" name="Google Shape;1275;p189"/>
          <p:cNvPicPr preferRelativeResize="0"/>
          <p:nvPr/>
        </p:nvPicPr>
        <p:blipFill rotWithShape="1">
          <a:blip r:embed="rId4">
            <a:alphaModFix/>
          </a:blip>
          <a:srcRect b="0" l="0" r="0" t="0"/>
          <a:stretch/>
        </p:blipFill>
        <p:spPr>
          <a:xfrm>
            <a:off x="1395680" y="3992602"/>
            <a:ext cx="5570115" cy="690958"/>
          </a:xfrm>
          <a:prstGeom prst="rect">
            <a:avLst/>
          </a:prstGeom>
          <a:noFill/>
          <a:ln>
            <a:noFill/>
          </a:ln>
        </p:spPr>
      </p:pic>
      <p:sp>
        <p:nvSpPr>
          <p:cNvPr id="1276" name="Google Shape;1276;p189"/>
          <p:cNvSpPr/>
          <p:nvPr/>
        </p:nvSpPr>
        <p:spPr>
          <a:xfrm>
            <a:off x="6922558" y="2768731"/>
            <a:ext cx="2529465"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What about cross_tab?</a:t>
            </a:r>
            <a:endParaRPr b="0" i="0" sz="1600" u="none" cap="none" strike="noStrike">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90"/>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WITH CROSS_TAB</a:t>
            </a:r>
            <a:endParaRPr b="0" i="0" sz="3600" u="none" cap="none" strike="noStrike">
              <a:latin typeface="Arial"/>
              <a:ea typeface="Arial"/>
              <a:cs typeface="Arial"/>
              <a:sym typeface="Arial"/>
            </a:endParaRPr>
          </a:p>
        </p:txBody>
      </p:sp>
      <p:sp>
        <p:nvSpPr>
          <p:cNvPr id="1282" name="Google Shape;1282;p190"/>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283" name="Google Shape;1283;p190"/>
          <p:cNvPicPr preferRelativeResize="0"/>
          <p:nvPr/>
        </p:nvPicPr>
        <p:blipFill rotWithShape="1">
          <a:blip r:embed="rId3">
            <a:alphaModFix/>
          </a:blip>
          <a:srcRect b="0" l="0" r="0" t="0"/>
          <a:stretch/>
        </p:blipFill>
        <p:spPr>
          <a:xfrm>
            <a:off x="1490380" y="2110426"/>
            <a:ext cx="5381375" cy="1652291"/>
          </a:xfrm>
          <a:prstGeom prst="rect">
            <a:avLst/>
          </a:prstGeom>
          <a:noFill/>
          <a:ln>
            <a:noFill/>
          </a:ln>
        </p:spPr>
      </p:pic>
      <p:pic>
        <p:nvPicPr>
          <p:cNvPr id="1284" name="Google Shape;1284;p190"/>
          <p:cNvPicPr preferRelativeResize="0"/>
          <p:nvPr/>
        </p:nvPicPr>
        <p:blipFill rotWithShape="1">
          <a:blip r:embed="rId4">
            <a:alphaModFix/>
          </a:blip>
          <a:srcRect b="0" l="0" r="0" t="0"/>
          <a:stretch/>
        </p:blipFill>
        <p:spPr>
          <a:xfrm>
            <a:off x="1490380" y="1324772"/>
            <a:ext cx="5434601" cy="633814"/>
          </a:xfrm>
          <a:prstGeom prst="rect">
            <a:avLst/>
          </a:prstGeom>
          <a:noFill/>
          <a:ln>
            <a:noFill/>
          </a:ln>
        </p:spPr>
      </p:pic>
      <p:pic>
        <p:nvPicPr>
          <p:cNvPr id="1285" name="Google Shape;1285;p190"/>
          <p:cNvPicPr preferRelativeResize="0"/>
          <p:nvPr/>
        </p:nvPicPr>
        <p:blipFill rotWithShape="1">
          <a:blip r:embed="rId5">
            <a:alphaModFix/>
          </a:blip>
          <a:srcRect b="0" l="0" r="0" t="0"/>
          <a:stretch/>
        </p:blipFill>
        <p:spPr>
          <a:xfrm>
            <a:off x="1395680" y="3992602"/>
            <a:ext cx="5570115" cy="690958"/>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91"/>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WANT RELATIVE FREQUENCY?</a:t>
            </a:r>
            <a:endParaRPr b="0" i="0" sz="3600" u="none" cap="none" strike="noStrike">
              <a:latin typeface="Arial"/>
              <a:ea typeface="Arial"/>
              <a:cs typeface="Arial"/>
              <a:sym typeface="Arial"/>
            </a:endParaRPr>
          </a:p>
        </p:txBody>
      </p:sp>
      <p:sp>
        <p:nvSpPr>
          <p:cNvPr id="1291" name="Google Shape;1291;p191"/>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292" name="Google Shape;1292;p191"/>
          <p:cNvPicPr preferRelativeResize="0"/>
          <p:nvPr/>
        </p:nvPicPr>
        <p:blipFill rotWithShape="1">
          <a:blip r:embed="rId3">
            <a:alphaModFix/>
          </a:blip>
          <a:srcRect b="0" l="0" r="0" t="0"/>
          <a:stretch/>
        </p:blipFill>
        <p:spPr>
          <a:xfrm>
            <a:off x="2271163" y="1932136"/>
            <a:ext cx="4598986" cy="127677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92"/>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PRETTY EASY</a:t>
            </a:r>
            <a:endParaRPr b="0" i="0" sz="3600" u="none" cap="none" strike="noStrike">
              <a:latin typeface="Arial"/>
              <a:ea typeface="Arial"/>
              <a:cs typeface="Arial"/>
              <a:sym typeface="Arial"/>
            </a:endParaRPr>
          </a:p>
        </p:txBody>
      </p:sp>
      <p:sp>
        <p:nvSpPr>
          <p:cNvPr id="1299" name="Google Shape;1299;p192"/>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300" name="Google Shape;1300;p192"/>
          <p:cNvPicPr preferRelativeResize="0"/>
          <p:nvPr/>
        </p:nvPicPr>
        <p:blipFill rotWithShape="1">
          <a:blip r:embed="rId3">
            <a:alphaModFix/>
          </a:blip>
          <a:srcRect b="0" l="0" r="0" t="0"/>
          <a:stretch/>
        </p:blipFill>
        <p:spPr>
          <a:xfrm>
            <a:off x="2271163" y="1932136"/>
            <a:ext cx="4598986" cy="1276770"/>
          </a:xfrm>
          <a:prstGeom prst="rect">
            <a:avLst/>
          </a:prstGeom>
          <a:noFill/>
          <a:ln>
            <a:noFill/>
          </a:ln>
        </p:spPr>
      </p:pic>
      <p:pic>
        <p:nvPicPr>
          <p:cNvPr id="1301" name="Google Shape;1301;p192"/>
          <p:cNvPicPr preferRelativeResize="0"/>
          <p:nvPr/>
        </p:nvPicPr>
        <p:blipFill rotWithShape="1">
          <a:blip r:embed="rId4">
            <a:alphaModFix/>
          </a:blip>
          <a:srcRect b="0" l="0" r="0" t="0"/>
          <a:stretch/>
        </p:blipFill>
        <p:spPr>
          <a:xfrm>
            <a:off x="2271163" y="3634061"/>
            <a:ext cx="5006181" cy="62695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93"/>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NORMALIZING OVER ROWS OR DF</a:t>
            </a:r>
            <a:endParaRPr b="0" i="0" sz="3600" u="none" cap="none" strike="noStrike">
              <a:latin typeface="Arial"/>
              <a:ea typeface="Arial"/>
              <a:cs typeface="Arial"/>
              <a:sym typeface="Arial"/>
            </a:endParaRPr>
          </a:p>
        </p:txBody>
      </p:sp>
      <p:sp>
        <p:nvSpPr>
          <p:cNvPr id="1308" name="Google Shape;1308;p193"/>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309" name="Google Shape;1309;p193"/>
          <p:cNvPicPr preferRelativeResize="0"/>
          <p:nvPr/>
        </p:nvPicPr>
        <p:blipFill rotWithShape="1">
          <a:blip r:embed="rId3">
            <a:alphaModFix/>
          </a:blip>
          <a:srcRect b="0" l="0" r="0" t="0"/>
          <a:stretch/>
        </p:blipFill>
        <p:spPr>
          <a:xfrm>
            <a:off x="2271163" y="1932136"/>
            <a:ext cx="4598986" cy="1276770"/>
          </a:xfrm>
          <a:prstGeom prst="rect">
            <a:avLst/>
          </a:prstGeom>
          <a:noFill/>
          <a:ln>
            <a:noFill/>
          </a:ln>
        </p:spPr>
      </p:pic>
      <p:pic>
        <p:nvPicPr>
          <p:cNvPr id="1310" name="Google Shape;1310;p193"/>
          <p:cNvPicPr preferRelativeResize="0"/>
          <p:nvPr/>
        </p:nvPicPr>
        <p:blipFill rotWithShape="1">
          <a:blip r:embed="rId4">
            <a:alphaModFix/>
          </a:blip>
          <a:srcRect b="0" l="0" r="0" t="0"/>
          <a:stretch/>
        </p:blipFill>
        <p:spPr>
          <a:xfrm>
            <a:off x="2271163" y="3634061"/>
            <a:ext cx="5006181" cy="626956"/>
          </a:xfrm>
          <a:prstGeom prst="rect">
            <a:avLst/>
          </a:prstGeom>
          <a:noFill/>
          <a:ln>
            <a:noFill/>
          </a:ln>
        </p:spPr>
      </p:pic>
      <p:pic>
        <p:nvPicPr>
          <p:cNvPr id="1311" name="Google Shape;1311;p193"/>
          <p:cNvPicPr preferRelativeResize="0"/>
          <p:nvPr/>
        </p:nvPicPr>
        <p:blipFill rotWithShape="1">
          <a:blip r:embed="rId5">
            <a:alphaModFix/>
          </a:blip>
          <a:srcRect b="0" l="0" r="0" t="0"/>
          <a:stretch/>
        </p:blipFill>
        <p:spPr>
          <a:xfrm>
            <a:off x="2085356" y="4394572"/>
            <a:ext cx="5377457" cy="71251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94"/>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BOTTOM LINE</a:t>
            </a:r>
            <a:endParaRPr b="0" i="0" sz="3600" u="none" cap="none" strike="noStrike">
              <a:latin typeface="Arial"/>
              <a:ea typeface="Arial"/>
              <a:cs typeface="Arial"/>
              <a:sym typeface="Arial"/>
            </a:endParaRPr>
          </a:p>
        </p:txBody>
      </p:sp>
      <p:sp>
        <p:nvSpPr>
          <p:cNvPr id="1317" name="Google Shape;1317;p194"/>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Cross_tab easier for frequency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It seems that it can do everything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 think I can recommend it over pivot_table</a:t>
            </a:r>
            <a:endParaRPr b="0" i="0" sz="2000" u="none" cap="none" strike="noStrike">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95"/>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PIVOT VS PIVOT_TABLE </a:t>
            </a:r>
            <a:endParaRPr b="0" i="0" sz="3600" u="none" cap="none" strike="noStrike">
              <a:latin typeface="Arial"/>
              <a:ea typeface="Arial"/>
              <a:cs typeface="Arial"/>
              <a:sym typeface="Arial"/>
            </a:endParaRPr>
          </a:p>
        </p:txBody>
      </p:sp>
      <p:sp>
        <p:nvSpPr>
          <p:cNvPr id="1323" name="Google Shape;1323;p195"/>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Free Ignore Cliparts, Download Free Ignore Cliparts png images, Free  ClipArts on Clipart Library" id="1324" name="Google Shape;1324;p195"/>
          <p:cNvPicPr preferRelativeResize="0"/>
          <p:nvPr/>
        </p:nvPicPr>
        <p:blipFill rotWithShape="1">
          <a:blip r:embed="rId3">
            <a:alphaModFix/>
          </a:blip>
          <a:srcRect b="0" l="0" r="0" t="0"/>
          <a:stretch/>
        </p:blipFill>
        <p:spPr>
          <a:xfrm>
            <a:off x="2600980" y="1769519"/>
            <a:ext cx="3498220" cy="268383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6"/>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NO AGGREGATION</a:t>
            </a:r>
            <a:endParaRPr b="0" i="0" sz="3600" u="none" cap="none" strike="noStrike">
              <a:latin typeface="Arial"/>
              <a:ea typeface="Arial"/>
              <a:cs typeface="Arial"/>
              <a:sym typeface="Arial"/>
            </a:endParaRPr>
          </a:p>
        </p:txBody>
      </p:sp>
      <p:sp>
        <p:nvSpPr>
          <p:cNvPr id="1331" name="Google Shape;1331;p196"/>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332" name="Google Shape;1332;p196"/>
          <p:cNvPicPr preferRelativeResize="0"/>
          <p:nvPr/>
        </p:nvPicPr>
        <p:blipFill rotWithShape="1">
          <a:blip r:embed="rId3">
            <a:alphaModFix/>
          </a:blip>
          <a:srcRect b="0" l="0" r="0" t="0"/>
          <a:stretch/>
        </p:blipFill>
        <p:spPr>
          <a:xfrm>
            <a:off x="2678046" y="2697545"/>
            <a:ext cx="3005798" cy="1376692"/>
          </a:xfrm>
          <a:prstGeom prst="rect">
            <a:avLst/>
          </a:prstGeom>
          <a:noFill/>
          <a:ln>
            <a:noFill/>
          </a:ln>
        </p:spPr>
      </p:pic>
      <p:pic>
        <p:nvPicPr>
          <p:cNvPr id="1333" name="Google Shape;1333;p196"/>
          <p:cNvPicPr preferRelativeResize="0"/>
          <p:nvPr/>
        </p:nvPicPr>
        <p:blipFill rotWithShape="1">
          <a:blip r:embed="rId4">
            <a:alphaModFix/>
          </a:blip>
          <a:srcRect b="0" l="0" r="0" t="0"/>
          <a:stretch/>
        </p:blipFill>
        <p:spPr>
          <a:xfrm>
            <a:off x="1712434" y="1823398"/>
            <a:ext cx="5198839" cy="48360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97"/>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PIVOT PITFALLS </a:t>
            </a:r>
            <a:endParaRPr b="0" i="0" sz="3600" u="none" cap="none" strike="noStrike">
              <a:latin typeface="Arial"/>
              <a:ea typeface="Arial"/>
              <a:cs typeface="Arial"/>
              <a:sym typeface="Arial"/>
            </a:endParaRPr>
          </a:p>
        </p:txBody>
      </p:sp>
      <p:sp>
        <p:nvSpPr>
          <p:cNvPr id="1340" name="Google Shape;1340;p197"/>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341" name="Google Shape;1341;p197"/>
          <p:cNvPicPr preferRelativeResize="0"/>
          <p:nvPr/>
        </p:nvPicPr>
        <p:blipFill rotWithShape="1">
          <a:blip r:embed="rId3">
            <a:alphaModFix/>
          </a:blip>
          <a:srcRect b="0" l="0" r="0" t="0"/>
          <a:stretch/>
        </p:blipFill>
        <p:spPr>
          <a:xfrm>
            <a:off x="492439" y="1755151"/>
            <a:ext cx="2484314" cy="2712892"/>
          </a:xfrm>
          <a:prstGeom prst="rect">
            <a:avLst/>
          </a:prstGeom>
          <a:noFill/>
          <a:ln>
            <a:noFill/>
          </a:ln>
        </p:spPr>
      </p:pic>
      <p:pic>
        <p:nvPicPr>
          <p:cNvPr id="1342" name="Google Shape;1342;p197"/>
          <p:cNvPicPr preferRelativeResize="0"/>
          <p:nvPr/>
        </p:nvPicPr>
        <p:blipFill rotWithShape="1">
          <a:blip r:embed="rId4">
            <a:alphaModFix/>
          </a:blip>
          <a:srcRect b="0" l="0" r="0" t="0"/>
          <a:stretch/>
        </p:blipFill>
        <p:spPr>
          <a:xfrm>
            <a:off x="3210651" y="1755151"/>
            <a:ext cx="5799019" cy="933904"/>
          </a:xfrm>
          <a:prstGeom prst="rect">
            <a:avLst/>
          </a:prstGeom>
          <a:noFill/>
          <a:ln>
            <a:noFill/>
          </a:ln>
        </p:spPr>
      </p:pic>
      <p:pic>
        <p:nvPicPr>
          <p:cNvPr id="1343" name="Google Shape;1343;p197"/>
          <p:cNvPicPr preferRelativeResize="0"/>
          <p:nvPr/>
        </p:nvPicPr>
        <p:blipFill rotWithShape="1">
          <a:blip r:embed="rId5">
            <a:alphaModFix/>
          </a:blip>
          <a:srcRect b="0" l="0" r="0" t="0"/>
          <a:stretch/>
        </p:blipFill>
        <p:spPr>
          <a:xfrm>
            <a:off x="7567497" y="3667041"/>
            <a:ext cx="1107623" cy="128885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8"/>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MELT VS STACK</a:t>
            </a:r>
            <a:endParaRPr b="0" i="0" sz="3600" u="none" cap="none" strike="noStrike">
              <a:latin typeface="Arial"/>
              <a:ea typeface="Arial"/>
              <a:cs typeface="Arial"/>
              <a:sym typeface="Arial"/>
            </a:endParaRPr>
          </a:p>
        </p:txBody>
      </p:sp>
      <p:sp>
        <p:nvSpPr>
          <p:cNvPr id="1350" name="Google Shape;1350;p198"/>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351" name="Google Shape;1351;p198"/>
          <p:cNvPicPr preferRelativeResize="0"/>
          <p:nvPr/>
        </p:nvPicPr>
        <p:blipFill rotWithShape="1">
          <a:blip r:embed="rId3">
            <a:alphaModFix/>
          </a:blip>
          <a:srcRect b="0" l="0" r="0" t="0"/>
          <a:stretch/>
        </p:blipFill>
        <p:spPr>
          <a:xfrm>
            <a:off x="1117132" y="1708129"/>
            <a:ext cx="3833577" cy="2391251"/>
          </a:xfrm>
          <a:prstGeom prst="rect">
            <a:avLst/>
          </a:prstGeom>
          <a:noFill/>
          <a:ln>
            <a:noFill/>
          </a:ln>
        </p:spPr>
      </p:pic>
      <p:sp>
        <p:nvSpPr>
          <p:cNvPr id="1352" name="Google Shape;1352;p198"/>
          <p:cNvSpPr/>
          <p:nvPr/>
        </p:nvSpPr>
        <p:spPr>
          <a:xfrm>
            <a:off x="4660538" y="1112847"/>
            <a:ext cx="1900528"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How to reshape?</a:t>
            </a:r>
            <a:endParaRPr b="0" i="0" sz="1600" u="none" cap="none" strike="noStrike">
              <a:latin typeface="Arial"/>
              <a:ea typeface="Arial"/>
              <a:cs typeface="Arial"/>
              <a:sym typeface="Arial"/>
            </a:endParaRPr>
          </a:p>
        </p:txBody>
      </p:sp>
      <p:pic>
        <p:nvPicPr>
          <p:cNvPr id="1353" name="Google Shape;1353;p198"/>
          <p:cNvPicPr preferRelativeResize="0"/>
          <p:nvPr/>
        </p:nvPicPr>
        <p:blipFill rotWithShape="1">
          <a:blip r:embed="rId4">
            <a:alphaModFix/>
          </a:blip>
          <a:srcRect b="0" l="0" r="0" t="0"/>
          <a:stretch/>
        </p:blipFill>
        <p:spPr>
          <a:xfrm>
            <a:off x="5891310" y="1758090"/>
            <a:ext cx="2327249" cy="22913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91"/>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ANALYTICS VS (STATISTICS/AI/ML/DP)</a:t>
            </a:r>
            <a:endParaRPr b="0" i="0" sz="3600" u="none" cap="none" strike="noStrike">
              <a:latin typeface="Arial"/>
              <a:ea typeface="Arial"/>
              <a:cs typeface="Arial"/>
              <a:sym typeface="Arial"/>
            </a:endParaRPr>
          </a:p>
        </p:txBody>
      </p:sp>
      <p:sp>
        <p:nvSpPr>
          <p:cNvPr id="421" name="Google Shape;421;p91"/>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بسبب قطة.. الشرطة التركية توقف مواطنا وتحيله للمحاكمة - وكالة أنباء تركيا" id="422" name="Google Shape;422;p91"/>
          <p:cNvPicPr preferRelativeResize="0"/>
          <p:nvPr/>
        </p:nvPicPr>
        <p:blipFill rotWithShape="1">
          <a:blip r:embed="rId3">
            <a:alphaModFix/>
          </a:blip>
          <a:srcRect b="0" l="0" r="0" t="0"/>
          <a:stretch/>
        </p:blipFill>
        <p:spPr>
          <a:xfrm>
            <a:off x="382065" y="1649679"/>
            <a:ext cx="5642933" cy="3175273"/>
          </a:xfrm>
          <a:prstGeom prst="rect">
            <a:avLst/>
          </a:prstGeom>
          <a:noFill/>
          <a:ln>
            <a:noFill/>
          </a:ln>
        </p:spPr>
      </p:pic>
      <p:pic>
        <p:nvPicPr>
          <p:cNvPr id="423" name="Google Shape;423;p91"/>
          <p:cNvPicPr preferRelativeResize="0"/>
          <p:nvPr/>
        </p:nvPicPr>
        <p:blipFill rotWithShape="1">
          <a:blip r:embed="rId4">
            <a:alphaModFix/>
          </a:blip>
          <a:srcRect b="0" l="0" r="0" t="0"/>
          <a:stretch/>
        </p:blipFill>
        <p:spPr>
          <a:xfrm>
            <a:off x="6602212" y="3634061"/>
            <a:ext cx="2155162" cy="1191217"/>
          </a:xfrm>
          <a:prstGeom prst="rect">
            <a:avLst/>
          </a:prstGeom>
          <a:noFill/>
          <a:ln>
            <a:noFill/>
          </a:ln>
        </p:spPr>
      </p:pic>
      <p:pic>
        <p:nvPicPr>
          <p:cNvPr id="424" name="Google Shape;424;p91"/>
          <p:cNvPicPr preferRelativeResize="0"/>
          <p:nvPr/>
        </p:nvPicPr>
        <p:blipFill rotWithShape="1">
          <a:blip r:embed="rId5">
            <a:alphaModFix/>
          </a:blip>
          <a:srcRect b="0" l="0" r="0" t="0"/>
          <a:stretch/>
        </p:blipFill>
        <p:spPr>
          <a:xfrm>
            <a:off x="6027155" y="2060466"/>
            <a:ext cx="2998288" cy="85520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9"/>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USING MELT</a:t>
            </a:r>
            <a:endParaRPr b="0" i="0" sz="3600" u="none" cap="none" strike="noStrike">
              <a:latin typeface="Arial"/>
              <a:ea typeface="Arial"/>
              <a:cs typeface="Arial"/>
              <a:sym typeface="Arial"/>
            </a:endParaRPr>
          </a:p>
        </p:txBody>
      </p:sp>
      <p:sp>
        <p:nvSpPr>
          <p:cNvPr id="1360" name="Google Shape;1360;p199"/>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361" name="Google Shape;1361;p199"/>
          <p:cNvPicPr preferRelativeResize="0"/>
          <p:nvPr/>
        </p:nvPicPr>
        <p:blipFill rotWithShape="1">
          <a:blip r:embed="rId3">
            <a:alphaModFix/>
          </a:blip>
          <a:srcRect b="0" l="0" r="0" t="0"/>
          <a:stretch/>
        </p:blipFill>
        <p:spPr>
          <a:xfrm>
            <a:off x="1117132" y="1708129"/>
            <a:ext cx="3833577" cy="2391251"/>
          </a:xfrm>
          <a:prstGeom prst="rect">
            <a:avLst/>
          </a:prstGeom>
          <a:noFill/>
          <a:ln>
            <a:noFill/>
          </a:ln>
        </p:spPr>
      </p:pic>
      <p:pic>
        <p:nvPicPr>
          <p:cNvPr id="1362" name="Google Shape;1362;p199"/>
          <p:cNvPicPr preferRelativeResize="0"/>
          <p:nvPr/>
        </p:nvPicPr>
        <p:blipFill rotWithShape="1">
          <a:blip r:embed="rId4">
            <a:alphaModFix/>
          </a:blip>
          <a:srcRect b="0" l="0" r="0" t="0"/>
          <a:stretch/>
        </p:blipFill>
        <p:spPr>
          <a:xfrm>
            <a:off x="5891310" y="1758090"/>
            <a:ext cx="2327249" cy="2291329"/>
          </a:xfrm>
          <a:prstGeom prst="rect">
            <a:avLst/>
          </a:prstGeom>
          <a:noFill/>
          <a:ln>
            <a:noFill/>
          </a:ln>
        </p:spPr>
      </p:pic>
      <p:pic>
        <p:nvPicPr>
          <p:cNvPr id="1363" name="Google Shape;1363;p199"/>
          <p:cNvPicPr preferRelativeResize="0"/>
          <p:nvPr/>
        </p:nvPicPr>
        <p:blipFill rotWithShape="1">
          <a:blip r:embed="rId5">
            <a:alphaModFix/>
          </a:blip>
          <a:srcRect b="0" l="0" r="0" t="0"/>
          <a:stretch/>
        </p:blipFill>
        <p:spPr>
          <a:xfrm>
            <a:off x="202462" y="4435389"/>
            <a:ext cx="4748707" cy="497973"/>
          </a:xfrm>
          <a:prstGeom prst="rect">
            <a:avLst/>
          </a:prstGeom>
          <a:noFill/>
          <a:ln>
            <a:noFill/>
          </a:ln>
        </p:spPr>
      </p:pic>
      <p:sp>
        <p:nvSpPr>
          <p:cNvPr id="1364" name="Google Shape;1364;p199"/>
          <p:cNvSpPr/>
          <p:nvPr/>
        </p:nvSpPr>
        <p:spPr>
          <a:xfrm>
            <a:off x="6452978" y="4838993"/>
            <a:ext cx="2210425"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What about stack??</a:t>
            </a:r>
            <a:endParaRPr b="0" i="0" sz="1600" u="none" cap="none" strike="noStrike">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00"/>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USING STACK</a:t>
            </a:r>
            <a:endParaRPr b="0" i="0" sz="3600" u="none" cap="none" strike="noStrike">
              <a:latin typeface="Arial"/>
              <a:ea typeface="Arial"/>
              <a:cs typeface="Arial"/>
              <a:sym typeface="Arial"/>
            </a:endParaRPr>
          </a:p>
        </p:txBody>
      </p:sp>
      <p:sp>
        <p:nvSpPr>
          <p:cNvPr id="1370" name="Google Shape;1370;p200"/>
          <p:cNvSpPr/>
          <p:nvPr/>
        </p:nvSpPr>
        <p:spPr>
          <a:xfrm>
            <a:off x="905200" y="1434816"/>
            <a:ext cx="3563980" cy="555118"/>
          </a:xfrm>
          <a:prstGeom prst="rect">
            <a:avLst/>
          </a:prstGeom>
          <a:noFill/>
          <a:ln>
            <a:noFill/>
          </a:ln>
        </p:spPr>
        <p:txBody>
          <a:bodyPr anchorCtr="0" anchor="ctr" bIns="40825" lIns="81625" spcFirstLastPara="1" rIns="81625" wrap="square" tIns="40825">
            <a:noAutofit/>
          </a:bodyPr>
          <a:lstStyle/>
          <a:p>
            <a:pPr indent="0" lvl="0" marL="0" marR="0" rtl="0" algn="l">
              <a:lnSpc>
                <a:spcPct val="90000"/>
              </a:lnSpc>
              <a:spcBef>
                <a:spcPts val="0"/>
              </a:spcBef>
              <a:spcAft>
                <a:spcPts val="0"/>
              </a:spcAft>
              <a:buNone/>
            </a:pPr>
            <a:r>
              <a:rPr b="1" i="0" lang="en" sz="1900" u="none" cap="none" strike="noStrike">
                <a:solidFill>
                  <a:srgbClr val="FFFFFF"/>
                </a:solidFill>
                <a:latin typeface="Corbel"/>
                <a:ea typeface="Corbel"/>
                <a:cs typeface="Corbel"/>
                <a:sym typeface="Corbel"/>
              </a:rPr>
              <a:t>Set index</a:t>
            </a:r>
            <a:endParaRPr b="0" i="0" sz="1900" u="none" cap="none" strike="noStrike">
              <a:latin typeface="Arial"/>
              <a:ea typeface="Arial"/>
              <a:cs typeface="Arial"/>
              <a:sym typeface="Arial"/>
            </a:endParaRPr>
          </a:p>
        </p:txBody>
      </p:sp>
      <p:sp>
        <p:nvSpPr>
          <p:cNvPr id="1371" name="Google Shape;1371;p200"/>
          <p:cNvSpPr/>
          <p:nvPr/>
        </p:nvSpPr>
        <p:spPr>
          <a:xfrm>
            <a:off x="905200" y="1991892"/>
            <a:ext cx="3563980" cy="26724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372" name="Google Shape;1372;p200"/>
          <p:cNvSpPr/>
          <p:nvPr/>
        </p:nvSpPr>
        <p:spPr>
          <a:xfrm>
            <a:off x="4672947" y="1434816"/>
            <a:ext cx="3563980" cy="555118"/>
          </a:xfrm>
          <a:prstGeom prst="rect">
            <a:avLst/>
          </a:prstGeom>
          <a:noFill/>
          <a:ln>
            <a:noFill/>
          </a:ln>
        </p:spPr>
        <p:txBody>
          <a:bodyPr anchorCtr="0" anchor="ctr" bIns="40825" lIns="81625" spcFirstLastPara="1" rIns="81625" wrap="square" tIns="40825">
            <a:noAutofit/>
          </a:bodyPr>
          <a:lstStyle/>
          <a:p>
            <a:pPr indent="0" lvl="0" marL="0" marR="0" rtl="0" algn="l">
              <a:lnSpc>
                <a:spcPct val="90000"/>
              </a:lnSpc>
              <a:spcBef>
                <a:spcPts val="0"/>
              </a:spcBef>
              <a:spcAft>
                <a:spcPts val="0"/>
              </a:spcAft>
              <a:buNone/>
            </a:pPr>
            <a:r>
              <a:rPr b="1" i="0" lang="en" sz="1900" u="none" cap="none" strike="noStrike">
                <a:solidFill>
                  <a:srgbClr val="FFFFFF"/>
                </a:solidFill>
                <a:latin typeface="Corbel"/>
                <a:ea typeface="Corbel"/>
                <a:cs typeface="Corbel"/>
                <a:sym typeface="Corbel"/>
              </a:rPr>
              <a:t>Use stack</a:t>
            </a:r>
            <a:endParaRPr b="0" i="0" sz="1900" u="none" cap="none" strike="noStrike">
              <a:latin typeface="Arial"/>
              <a:ea typeface="Arial"/>
              <a:cs typeface="Arial"/>
              <a:sym typeface="Arial"/>
            </a:endParaRPr>
          </a:p>
        </p:txBody>
      </p:sp>
      <p:sp>
        <p:nvSpPr>
          <p:cNvPr id="1373" name="Google Shape;1373;p200"/>
          <p:cNvSpPr/>
          <p:nvPr/>
        </p:nvSpPr>
        <p:spPr>
          <a:xfrm>
            <a:off x="4672947" y="1991892"/>
            <a:ext cx="3563980" cy="26724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374" name="Google Shape;1374;p200"/>
          <p:cNvPicPr preferRelativeResize="0"/>
          <p:nvPr/>
        </p:nvPicPr>
        <p:blipFill rotWithShape="1">
          <a:blip r:embed="rId3">
            <a:alphaModFix/>
          </a:blip>
          <a:srcRect b="0" l="0" r="0" t="0"/>
          <a:stretch/>
        </p:blipFill>
        <p:spPr>
          <a:xfrm>
            <a:off x="850013" y="2356311"/>
            <a:ext cx="2726933" cy="248170"/>
          </a:xfrm>
          <a:prstGeom prst="rect">
            <a:avLst/>
          </a:prstGeom>
          <a:noFill/>
          <a:ln>
            <a:noFill/>
          </a:ln>
        </p:spPr>
      </p:pic>
      <p:pic>
        <p:nvPicPr>
          <p:cNvPr id="1375" name="Google Shape;1375;p200"/>
          <p:cNvPicPr preferRelativeResize="0"/>
          <p:nvPr/>
        </p:nvPicPr>
        <p:blipFill rotWithShape="1">
          <a:blip r:embed="rId4">
            <a:alphaModFix/>
          </a:blip>
          <a:srcRect b="0" l="0" r="0" t="0"/>
          <a:stretch/>
        </p:blipFill>
        <p:spPr>
          <a:xfrm>
            <a:off x="1189299" y="2980002"/>
            <a:ext cx="2048384" cy="1834174"/>
          </a:xfrm>
          <a:prstGeom prst="rect">
            <a:avLst/>
          </a:prstGeom>
          <a:noFill/>
          <a:ln>
            <a:noFill/>
          </a:ln>
        </p:spPr>
      </p:pic>
      <p:pic>
        <p:nvPicPr>
          <p:cNvPr id="1376" name="Google Shape;1376;p200"/>
          <p:cNvPicPr preferRelativeResize="0"/>
          <p:nvPr/>
        </p:nvPicPr>
        <p:blipFill rotWithShape="1">
          <a:blip r:embed="rId5">
            <a:alphaModFix/>
          </a:blip>
          <a:srcRect b="0" l="0" r="0" t="0"/>
          <a:stretch/>
        </p:blipFill>
        <p:spPr>
          <a:xfrm>
            <a:off x="5264005" y="2315493"/>
            <a:ext cx="1248361" cy="276579"/>
          </a:xfrm>
          <a:prstGeom prst="rect">
            <a:avLst/>
          </a:prstGeom>
          <a:noFill/>
          <a:ln>
            <a:noFill/>
          </a:ln>
        </p:spPr>
      </p:pic>
      <p:pic>
        <p:nvPicPr>
          <p:cNvPr id="1377" name="Google Shape;1377;p200"/>
          <p:cNvPicPr preferRelativeResize="0"/>
          <p:nvPr/>
        </p:nvPicPr>
        <p:blipFill rotWithShape="1">
          <a:blip r:embed="rId6">
            <a:alphaModFix/>
          </a:blip>
          <a:srcRect b="0" l="0" r="0" t="0"/>
          <a:stretch/>
        </p:blipFill>
        <p:spPr>
          <a:xfrm>
            <a:off x="5264005" y="3005798"/>
            <a:ext cx="1934163" cy="180837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1"/>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COMPARE MELT/STACK OUTPUT</a:t>
            </a:r>
            <a:endParaRPr b="0" i="0" sz="3600" u="none" cap="none" strike="noStrike">
              <a:latin typeface="Arial"/>
              <a:ea typeface="Arial"/>
              <a:cs typeface="Arial"/>
              <a:sym typeface="Arial"/>
            </a:endParaRPr>
          </a:p>
        </p:txBody>
      </p:sp>
      <p:sp>
        <p:nvSpPr>
          <p:cNvPr id="1384" name="Google Shape;1384;p201"/>
          <p:cNvSpPr/>
          <p:nvPr/>
        </p:nvSpPr>
        <p:spPr>
          <a:xfrm>
            <a:off x="905200" y="1434816"/>
            <a:ext cx="3563980" cy="555118"/>
          </a:xfrm>
          <a:prstGeom prst="rect">
            <a:avLst/>
          </a:prstGeom>
          <a:noFill/>
          <a:ln>
            <a:noFill/>
          </a:ln>
        </p:spPr>
        <p:txBody>
          <a:bodyPr anchorCtr="0" anchor="ctr" bIns="40825" lIns="81625" spcFirstLastPara="1" rIns="81625" wrap="square" tIns="40825">
            <a:noAutofit/>
          </a:bodyPr>
          <a:lstStyle/>
          <a:p>
            <a:pPr indent="0" lvl="0" marL="0" marR="0" rtl="0" algn="l">
              <a:lnSpc>
                <a:spcPct val="90000"/>
              </a:lnSpc>
              <a:spcBef>
                <a:spcPts val="0"/>
              </a:spcBef>
              <a:spcAft>
                <a:spcPts val="0"/>
              </a:spcAft>
              <a:buNone/>
            </a:pPr>
            <a:r>
              <a:rPr b="1" i="0" lang="en" sz="1900" u="none" cap="none" strike="noStrike">
                <a:solidFill>
                  <a:srgbClr val="FFFFFF"/>
                </a:solidFill>
                <a:latin typeface="Corbel"/>
                <a:ea typeface="Corbel"/>
                <a:cs typeface="Corbel"/>
                <a:sym typeface="Corbel"/>
              </a:rPr>
              <a:t>melt</a:t>
            </a:r>
            <a:endParaRPr b="0" i="0" sz="1900" u="none" cap="none" strike="noStrike">
              <a:latin typeface="Arial"/>
              <a:ea typeface="Arial"/>
              <a:cs typeface="Arial"/>
              <a:sym typeface="Arial"/>
            </a:endParaRPr>
          </a:p>
        </p:txBody>
      </p:sp>
      <p:sp>
        <p:nvSpPr>
          <p:cNvPr id="1385" name="Google Shape;1385;p201"/>
          <p:cNvSpPr/>
          <p:nvPr/>
        </p:nvSpPr>
        <p:spPr>
          <a:xfrm>
            <a:off x="905200" y="1991892"/>
            <a:ext cx="3563980" cy="26724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386" name="Google Shape;1386;p201"/>
          <p:cNvSpPr/>
          <p:nvPr/>
        </p:nvSpPr>
        <p:spPr>
          <a:xfrm>
            <a:off x="4672947" y="1434816"/>
            <a:ext cx="3563980" cy="555118"/>
          </a:xfrm>
          <a:prstGeom prst="rect">
            <a:avLst/>
          </a:prstGeom>
          <a:noFill/>
          <a:ln>
            <a:noFill/>
          </a:ln>
        </p:spPr>
        <p:txBody>
          <a:bodyPr anchorCtr="0" anchor="ctr" bIns="40825" lIns="81625" spcFirstLastPara="1" rIns="81625" wrap="square" tIns="40825">
            <a:noAutofit/>
          </a:bodyPr>
          <a:lstStyle/>
          <a:p>
            <a:pPr indent="0" lvl="0" marL="0" marR="0" rtl="0" algn="l">
              <a:lnSpc>
                <a:spcPct val="90000"/>
              </a:lnSpc>
              <a:spcBef>
                <a:spcPts val="0"/>
              </a:spcBef>
              <a:spcAft>
                <a:spcPts val="0"/>
              </a:spcAft>
              <a:buNone/>
            </a:pPr>
            <a:r>
              <a:rPr b="1" i="0" lang="en" sz="1900" u="none" cap="none" strike="noStrike">
                <a:solidFill>
                  <a:srgbClr val="FFFFFF"/>
                </a:solidFill>
                <a:latin typeface="Corbel"/>
                <a:ea typeface="Corbel"/>
                <a:cs typeface="Corbel"/>
                <a:sym typeface="Corbel"/>
              </a:rPr>
              <a:t>stack</a:t>
            </a:r>
            <a:endParaRPr b="0" i="0" sz="1900" u="none" cap="none" strike="noStrike">
              <a:latin typeface="Arial"/>
              <a:ea typeface="Arial"/>
              <a:cs typeface="Arial"/>
              <a:sym typeface="Arial"/>
            </a:endParaRPr>
          </a:p>
        </p:txBody>
      </p:sp>
      <p:sp>
        <p:nvSpPr>
          <p:cNvPr id="1387" name="Google Shape;1387;p201"/>
          <p:cNvSpPr/>
          <p:nvPr/>
        </p:nvSpPr>
        <p:spPr>
          <a:xfrm>
            <a:off x="4672947" y="1991892"/>
            <a:ext cx="3563980" cy="26724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388" name="Google Shape;1388;p201"/>
          <p:cNvPicPr preferRelativeResize="0"/>
          <p:nvPr/>
        </p:nvPicPr>
        <p:blipFill rotWithShape="1">
          <a:blip r:embed="rId3">
            <a:alphaModFix/>
          </a:blip>
          <a:srcRect b="0" l="0" r="0" t="0"/>
          <a:stretch/>
        </p:blipFill>
        <p:spPr>
          <a:xfrm>
            <a:off x="4527959" y="2142101"/>
            <a:ext cx="2327330" cy="2291329"/>
          </a:xfrm>
          <a:prstGeom prst="rect">
            <a:avLst/>
          </a:prstGeom>
          <a:noFill/>
          <a:ln>
            <a:noFill/>
          </a:ln>
        </p:spPr>
      </p:pic>
      <p:pic>
        <p:nvPicPr>
          <p:cNvPr id="1389" name="Google Shape;1389;p201"/>
          <p:cNvPicPr preferRelativeResize="0"/>
          <p:nvPr/>
        </p:nvPicPr>
        <p:blipFill rotWithShape="1">
          <a:blip r:embed="rId4">
            <a:alphaModFix/>
          </a:blip>
          <a:srcRect b="0" l="0" r="0" t="0"/>
          <a:stretch/>
        </p:blipFill>
        <p:spPr>
          <a:xfrm>
            <a:off x="1231098" y="2142101"/>
            <a:ext cx="2327249" cy="2291329"/>
          </a:xfrm>
          <a:prstGeom prst="rect">
            <a:avLst/>
          </a:prstGeom>
          <a:noFill/>
          <a:ln>
            <a:noFill/>
          </a:ln>
        </p:spPr>
      </p:pic>
      <p:sp>
        <p:nvSpPr>
          <p:cNvPr id="1390" name="Google Shape;1390;p201"/>
          <p:cNvSpPr/>
          <p:nvPr/>
        </p:nvSpPr>
        <p:spPr>
          <a:xfrm>
            <a:off x="5389074" y="4716540"/>
            <a:ext cx="2933409"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How to revert multi-index?</a:t>
            </a:r>
            <a:endParaRPr b="0" i="0" sz="1600" u="none" cap="none" strike="noStrike">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02"/>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396" name="Google Shape;1396;p202"/>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397" name="Google Shape;1397;p202"/>
          <p:cNvPicPr preferRelativeResize="0"/>
          <p:nvPr/>
        </p:nvPicPr>
        <p:blipFill rotWithShape="1">
          <a:blip r:embed="rId3">
            <a:alphaModFix/>
          </a:blip>
          <a:srcRect b="0" l="0" r="0" t="0"/>
          <a:stretch/>
        </p:blipFill>
        <p:spPr>
          <a:xfrm>
            <a:off x="2180709" y="1539635"/>
            <a:ext cx="2605787" cy="283763"/>
          </a:xfrm>
          <a:prstGeom prst="rect">
            <a:avLst/>
          </a:prstGeom>
          <a:noFill/>
          <a:ln>
            <a:noFill/>
          </a:ln>
        </p:spPr>
      </p:pic>
      <p:pic>
        <p:nvPicPr>
          <p:cNvPr id="1398" name="Google Shape;1398;p202"/>
          <p:cNvPicPr preferRelativeResize="0"/>
          <p:nvPr/>
        </p:nvPicPr>
        <p:blipFill rotWithShape="1">
          <a:blip r:embed="rId4">
            <a:alphaModFix/>
          </a:blip>
          <a:srcRect b="0" l="0" r="0" t="0"/>
          <a:stretch/>
        </p:blipFill>
        <p:spPr>
          <a:xfrm>
            <a:off x="2452399" y="2566276"/>
            <a:ext cx="2062752" cy="202683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03"/>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MELT ADVANTAGE </a:t>
            </a:r>
            <a:endParaRPr b="0" i="0" sz="3600" u="none" cap="none" strike="noStrike">
              <a:latin typeface="Arial"/>
              <a:ea typeface="Arial"/>
              <a:cs typeface="Arial"/>
              <a:sym typeface="Arial"/>
            </a:endParaRPr>
          </a:p>
        </p:txBody>
      </p:sp>
      <p:sp>
        <p:nvSpPr>
          <p:cNvPr id="1405" name="Google Shape;1405;p203"/>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06" name="Google Shape;1406;p203"/>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407" name="Google Shape;1407;p203"/>
          <p:cNvPicPr preferRelativeResize="0"/>
          <p:nvPr/>
        </p:nvPicPr>
        <p:blipFill rotWithShape="1">
          <a:blip r:embed="rId3">
            <a:alphaModFix/>
          </a:blip>
          <a:srcRect b="0" l="0" r="0" t="0"/>
          <a:stretch/>
        </p:blipFill>
        <p:spPr>
          <a:xfrm>
            <a:off x="4290229" y="1335548"/>
            <a:ext cx="4020031" cy="448013"/>
          </a:xfrm>
          <a:prstGeom prst="rect">
            <a:avLst/>
          </a:prstGeom>
          <a:noFill/>
          <a:ln>
            <a:noFill/>
          </a:ln>
        </p:spPr>
      </p:pic>
      <p:pic>
        <p:nvPicPr>
          <p:cNvPr id="1408" name="Google Shape;1408;p203"/>
          <p:cNvPicPr preferRelativeResize="0"/>
          <p:nvPr/>
        </p:nvPicPr>
        <p:blipFill rotWithShape="1">
          <a:blip r:embed="rId4">
            <a:alphaModFix/>
          </a:blip>
          <a:srcRect b="0" l="0" r="0" t="0"/>
          <a:stretch/>
        </p:blipFill>
        <p:spPr>
          <a:xfrm>
            <a:off x="5181714" y="2007566"/>
            <a:ext cx="2470033" cy="2249859"/>
          </a:xfrm>
          <a:prstGeom prst="rect">
            <a:avLst/>
          </a:prstGeom>
          <a:noFill/>
          <a:ln>
            <a:noFill/>
          </a:ln>
        </p:spPr>
      </p:pic>
      <p:pic>
        <p:nvPicPr>
          <p:cNvPr id="1409" name="Google Shape;1409;p203"/>
          <p:cNvPicPr preferRelativeResize="0"/>
          <p:nvPr/>
        </p:nvPicPr>
        <p:blipFill rotWithShape="1">
          <a:blip r:embed="rId5">
            <a:alphaModFix/>
          </a:blip>
          <a:srcRect b="0" l="0" r="0" t="0"/>
          <a:stretch/>
        </p:blipFill>
        <p:spPr>
          <a:xfrm>
            <a:off x="102211" y="1310404"/>
            <a:ext cx="3662598" cy="497973"/>
          </a:xfrm>
          <a:prstGeom prst="rect">
            <a:avLst/>
          </a:prstGeom>
          <a:noFill/>
          <a:ln>
            <a:noFill/>
          </a:ln>
        </p:spPr>
      </p:pic>
      <p:pic>
        <p:nvPicPr>
          <p:cNvPr id="1410" name="Google Shape;1410;p203"/>
          <p:cNvPicPr preferRelativeResize="0"/>
          <p:nvPr/>
        </p:nvPicPr>
        <p:blipFill rotWithShape="1">
          <a:blip r:embed="rId6">
            <a:alphaModFix/>
          </a:blip>
          <a:srcRect b="0" l="0" r="0" t="0"/>
          <a:stretch/>
        </p:blipFill>
        <p:spPr>
          <a:xfrm>
            <a:off x="827481" y="1966422"/>
            <a:ext cx="2327249" cy="2291329"/>
          </a:xfrm>
          <a:prstGeom prst="rect">
            <a:avLst/>
          </a:prstGeom>
          <a:noFill/>
          <a:ln>
            <a:noFill/>
          </a:ln>
        </p:spPr>
      </p:pic>
      <p:pic>
        <p:nvPicPr>
          <p:cNvPr id="1411" name="Google Shape;1411;p203"/>
          <p:cNvPicPr preferRelativeResize="0"/>
          <p:nvPr/>
        </p:nvPicPr>
        <p:blipFill rotWithShape="1">
          <a:blip r:embed="rId7">
            <a:alphaModFix/>
          </a:blip>
          <a:srcRect b="0" l="0" r="0" t="0"/>
          <a:stretch/>
        </p:blipFill>
        <p:spPr>
          <a:xfrm>
            <a:off x="1311103" y="4446818"/>
            <a:ext cx="5956085" cy="76247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6" name="Shape 1416"/>
        <p:cNvGrpSpPr/>
        <p:nvPr/>
      </p:nvGrpSpPr>
      <p:grpSpPr>
        <a:xfrm>
          <a:off x="0" y="0"/>
          <a:ext cx="0" cy="0"/>
          <a:chOff x="0" y="0"/>
          <a:chExt cx="0" cy="0"/>
        </a:xfrm>
      </p:grpSpPr>
      <p:sp>
        <p:nvSpPr>
          <p:cNvPr id="1417" name="Google Shape;1417;p204"/>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DO WE NEED APPLY?</a:t>
            </a:r>
            <a:endParaRPr b="0" i="0" sz="3600" u="none" cap="none" strike="noStrike">
              <a:latin typeface="Arial"/>
              <a:ea typeface="Arial"/>
              <a:cs typeface="Arial"/>
              <a:sym typeface="Arial"/>
            </a:endParaRPr>
          </a:p>
        </p:txBody>
      </p:sp>
      <p:sp>
        <p:nvSpPr>
          <p:cNvPr id="1418" name="Google Shape;1418;p204"/>
          <p:cNvSpPr/>
          <p:nvPr/>
        </p:nvSpPr>
        <p:spPr>
          <a:xfrm>
            <a:off x="903894" y="1508614"/>
            <a:ext cx="3563980"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Consider discussing this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But after reading more about `</a:t>
            </a:r>
            <a:endParaRPr b="0" i="0" sz="2000" u="none" cap="none" strike="noStrike">
              <a:latin typeface="Arial"/>
              <a:ea typeface="Arial"/>
              <a:cs typeface="Arial"/>
              <a:sym typeface="Arial"/>
            </a:endParaRPr>
          </a:p>
        </p:txBody>
      </p:sp>
      <p:sp>
        <p:nvSpPr>
          <p:cNvPr id="1419" name="Google Shape;1419;p204"/>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420" name="Google Shape;1420;p204"/>
          <p:cNvPicPr preferRelativeResize="0"/>
          <p:nvPr/>
        </p:nvPicPr>
        <p:blipFill rotWithShape="1">
          <a:blip r:embed="rId3">
            <a:alphaModFix/>
          </a:blip>
          <a:srcRect b="0" l="0" r="0" t="0"/>
          <a:stretch/>
        </p:blipFill>
        <p:spPr>
          <a:xfrm>
            <a:off x="6982644" y="3553079"/>
            <a:ext cx="1107623" cy="128885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05"/>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APPLY VS MAP VS APPLYMAP</a:t>
            </a:r>
            <a:endParaRPr b="0" i="0" sz="3600" u="none" cap="none" strike="noStrike">
              <a:latin typeface="Arial"/>
              <a:ea typeface="Arial"/>
              <a:cs typeface="Arial"/>
              <a:sym typeface="Arial"/>
            </a:endParaRPr>
          </a:p>
        </p:txBody>
      </p:sp>
      <p:sp>
        <p:nvSpPr>
          <p:cNvPr id="1427" name="Google Shape;1427;p205"/>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28" name="Google Shape;1428;p205"/>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429" name="Google Shape;1429;p205"/>
          <p:cNvPicPr preferRelativeResize="0"/>
          <p:nvPr/>
        </p:nvPicPr>
        <p:blipFill rotWithShape="1">
          <a:blip r:embed="rId3">
            <a:alphaModFix/>
          </a:blip>
          <a:srcRect b="0" l="0" r="0" t="0"/>
          <a:stretch/>
        </p:blipFill>
        <p:spPr>
          <a:xfrm>
            <a:off x="1463276" y="1684292"/>
            <a:ext cx="5320312" cy="286277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06"/>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APPLY </a:t>
            </a:r>
            <a:endParaRPr b="0" i="0" sz="3600" u="none" cap="none" strike="noStrike">
              <a:latin typeface="Arial"/>
              <a:ea typeface="Arial"/>
              <a:cs typeface="Arial"/>
              <a:sym typeface="Arial"/>
            </a:endParaRPr>
          </a:p>
        </p:txBody>
      </p:sp>
      <p:sp>
        <p:nvSpPr>
          <p:cNvPr id="1435" name="Google Shape;1435;p206"/>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36" name="Google Shape;1436;p206"/>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437" name="Google Shape;1437;p206"/>
          <p:cNvPicPr preferRelativeResize="0"/>
          <p:nvPr/>
        </p:nvPicPr>
        <p:blipFill rotWithShape="1">
          <a:blip r:embed="rId3">
            <a:alphaModFix/>
          </a:blip>
          <a:srcRect b="0" l="0" r="0" t="0"/>
          <a:stretch/>
        </p:blipFill>
        <p:spPr>
          <a:xfrm>
            <a:off x="3205426" y="710551"/>
            <a:ext cx="2476804" cy="2219817"/>
          </a:xfrm>
          <a:prstGeom prst="rect">
            <a:avLst/>
          </a:prstGeom>
          <a:noFill/>
          <a:ln>
            <a:noFill/>
          </a:ln>
        </p:spPr>
      </p:pic>
      <p:pic>
        <p:nvPicPr>
          <p:cNvPr id="1438" name="Google Shape;1438;p206"/>
          <p:cNvPicPr preferRelativeResize="0"/>
          <p:nvPr/>
        </p:nvPicPr>
        <p:blipFill rotWithShape="1">
          <a:blip r:embed="rId4">
            <a:alphaModFix/>
          </a:blip>
          <a:srcRect b="0" l="0" r="0" t="0"/>
          <a:stretch/>
        </p:blipFill>
        <p:spPr>
          <a:xfrm>
            <a:off x="147601" y="3481567"/>
            <a:ext cx="5534522" cy="1041009"/>
          </a:xfrm>
          <a:prstGeom prst="rect">
            <a:avLst/>
          </a:prstGeom>
          <a:noFill/>
          <a:ln>
            <a:noFill/>
          </a:ln>
        </p:spPr>
      </p:pic>
      <p:pic>
        <p:nvPicPr>
          <p:cNvPr id="1439" name="Google Shape;1439;p206"/>
          <p:cNvPicPr preferRelativeResize="0"/>
          <p:nvPr/>
        </p:nvPicPr>
        <p:blipFill rotWithShape="1">
          <a:blip r:embed="rId5">
            <a:alphaModFix/>
          </a:blip>
          <a:srcRect b="0" l="0" r="0" t="0"/>
          <a:stretch/>
        </p:blipFill>
        <p:spPr>
          <a:xfrm>
            <a:off x="5858981" y="2522193"/>
            <a:ext cx="3062616" cy="2476804"/>
          </a:xfrm>
          <a:prstGeom prst="rect">
            <a:avLst/>
          </a:prstGeom>
          <a:noFill/>
          <a:ln>
            <a:noFill/>
          </a:ln>
        </p:spPr>
      </p:pic>
      <p:sp>
        <p:nvSpPr>
          <p:cNvPr id="1440" name="Google Shape;1440;p206"/>
          <p:cNvSpPr/>
          <p:nvPr/>
        </p:nvSpPr>
        <p:spPr>
          <a:xfrm>
            <a:off x="6441222" y="1544533"/>
            <a:ext cx="2316881"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Can we use lambda?</a:t>
            </a:r>
            <a:endParaRPr b="0" i="0" sz="1600" u="none" cap="none" strike="noStrike">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07"/>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APPLY </a:t>
            </a:r>
            <a:endParaRPr b="0" i="0" sz="3600" u="none" cap="none" strike="noStrike">
              <a:latin typeface="Arial"/>
              <a:ea typeface="Arial"/>
              <a:cs typeface="Arial"/>
              <a:sym typeface="Arial"/>
            </a:endParaRPr>
          </a:p>
        </p:txBody>
      </p:sp>
      <p:sp>
        <p:nvSpPr>
          <p:cNvPr id="1446" name="Google Shape;1446;p207"/>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47" name="Google Shape;1447;p207"/>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448" name="Google Shape;1448;p207"/>
          <p:cNvPicPr preferRelativeResize="0"/>
          <p:nvPr/>
        </p:nvPicPr>
        <p:blipFill rotWithShape="1">
          <a:blip r:embed="rId3">
            <a:alphaModFix/>
          </a:blip>
          <a:srcRect b="0" l="0" r="0" t="0"/>
          <a:stretch/>
        </p:blipFill>
        <p:spPr>
          <a:xfrm>
            <a:off x="3205426" y="710551"/>
            <a:ext cx="2476804" cy="2219817"/>
          </a:xfrm>
          <a:prstGeom prst="rect">
            <a:avLst/>
          </a:prstGeom>
          <a:noFill/>
          <a:ln>
            <a:noFill/>
          </a:ln>
        </p:spPr>
      </p:pic>
      <p:pic>
        <p:nvPicPr>
          <p:cNvPr id="1449" name="Google Shape;1449;p207"/>
          <p:cNvPicPr preferRelativeResize="0"/>
          <p:nvPr/>
        </p:nvPicPr>
        <p:blipFill rotWithShape="1">
          <a:blip r:embed="rId4">
            <a:alphaModFix/>
          </a:blip>
          <a:srcRect b="0" l="0" r="0" t="0"/>
          <a:stretch/>
        </p:blipFill>
        <p:spPr>
          <a:xfrm>
            <a:off x="5858981" y="2522193"/>
            <a:ext cx="3062616" cy="2476804"/>
          </a:xfrm>
          <a:prstGeom prst="rect">
            <a:avLst/>
          </a:prstGeom>
          <a:noFill/>
          <a:ln>
            <a:noFill/>
          </a:ln>
        </p:spPr>
      </p:pic>
      <p:pic>
        <p:nvPicPr>
          <p:cNvPr id="1450" name="Google Shape;1450;p207"/>
          <p:cNvPicPr preferRelativeResize="0"/>
          <p:nvPr/>
        </p:nvPicPr>
        <p:blipFill rotWithShape="1">
          <a:blip r:embed="rId5">
            <a:alphaModFix/>
          </a:blip>
          <a:srcRect b="0" l="0" r="0" t="0"/>
          <a:stretch/>
        </p:blipFill>
        <p:spPr>
          <a:xfrm>
            <a:off x="666164" y="4422328"/>
            <a:ext cx="3927294" cy="497973"/>
          </a:xfrm>
          <a:prstGeom prst="rect">
            <a:avLst/>
          </a:prstGeom>
          <a:noFill/>
          <a:ln>
            <a:noFill/>
          </a:ln>
        </p:spPr>
      </p:pic>
      <p:pic>
        <p:nvPicPr>
          <p:cNvPr id="1451" name="Google Shape;1451;p207"/>
          <p:cNvPicPr preferRelativeResize="0"/>
          <p:nvPr/>
        </p:nvPicPr>
        <p:blipFill rotWithShape="1">
          <a:blip r:embed="rId6">
            <a:alphaModFix/>
          </a:blip>
          <a:srcRect b="0" l="0" r="0" t="0"/>
          <a:stretch/>
        </p:blipFill>
        <p:spPr>
          <a:xfrm>
            <a:off x="85556" y="3155680"/>
            <a:ext cx="5534522" cy="1041009"/>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08"/>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APPLY </a:t>
            </a:r>
            <a:endParaRPr b="0" i="0" sz="3600" u="none" cap="none" strike="noStrike">
              <a:latin typeface="Arial"/>
              <a:ea typeface="Arial"/>
              <a:cs typeface="Arial"/>
              <a:sym typeface="Arial"/>
            </a:endParaRPr>
          </a:p>
        </p:txBody>
      </p:sp>
      <p:sp>
        <p:nvSpPr>
          <p:cNvPr id="1458" name="Google Shape;1458;p208"/>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59" name="Google Shape;1459;p208"/>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460" name="Google Shape;1460;p208"/>
          <p:cNvPicPr preferRelativeResize="0"/>
          <p:nvPr/>
        </p:nvPicPr>
        <p:blipFill rotWithShape="1">
          <a:blip r:embed="rId3">
            <a:alphaModFix/>
          </a:blip>
          <a:srcRect b="0" l="0" r="0" t="0"/>
          <a:stretch/>
        </p:blipFill>
        <p:spPr>
          <a:xfrm>
            <a:off x="3205426" y="710551"/>
            <a:ext cx="2476804" cy="2219817"/>
          </a:xfrm>
          <a:prstGeom prst="rect">
            <a:avLst/>
          </a:prstGeom>
          <a:noFill/>
          <a:ln>
            <a:noFill/>
          </a:ln>
        </p:spPr>
      </p:pic>
      <p:pic>
        <p:nvPicPr>
          <p:cNvPr id="1461" name="Google Shape;1461;p208"/>
          <p:cNvPicPr preferRelativeResize="0"/>
          <p:nvPr/>
        </p:nvPicPr>
        <p:blipFill rotWithShape="1">
          <a:blip r:embed="rId4">
            <a:alphaModFix/>
          </a:blip>
          <a:srcRect b="0" l="0" r="0" t="0"/>
          <a:stretch/>
        </p:blipFill>
        <p:spPr>
          <a:xfrm>
            <a:off x="484602" y="3561896"/>
            <a:ext cx="4048766" cy="497973"/>
          </a:xfrm>
          <a:prstGeom prst="rect">
            <a:avLst/>
          </a:prstGeom>
          <a:noFill/>
          <a:ln>
            <a:noFill/>
          </a:ln>
        </p:spPr>
      </p:pic>
      <p:pic>
        <p:nvPicPr>
          <p:cNvPr id="1462" name="Google Shape;1462;p208"/>
          <p:cNvPicPr preferRelativeResize="0"/>
          <p:nvPr/>
        </p:nvPicPr>
        <p:blipFill rotWithShape="1">
          <a:blip r:embed="rId5">
            <a:alphaModFix/>
          </a:blip>
          <a:srcRect b="0" l="0" r="0" t="0"/>
          <a:stretch/>
        </p:blipFill>
        <p:spPr>
          <a:xfrm>
            <a:off x="6156796" y="2666850"/>
            <a:ext cx="2413782" cy="2338678"/>
          </a:xfrm>
          <a:prstGeom prst="rect">
            <a:avLst/>
          </a:prstGeom>
          <a:noFill/>
          <a:ln>
            <a:noFill/>
          </a:ln>
        </p:spPr>
      </p:pic>
      <p:sp>
        <p:nvSpPr>
          <p:cNvPr id="1463" name="Google Shape;1463;p208"/>
          <p:cNvSpPr/>
          <p:nvPr/>
        </p:nvSpPr>
        <p:spPr>
          <a:xfrm>
            <a:off x="6264884" y="1688864"/>
            <a:ext cx="2544813"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Can we use lambda?</a:t>
            </a:r>
            <a:endParaRPr b="0" i="0" sz="16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92"/>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30" name="Google Shape;430;p92"/>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431" name="Google Shape;431;p92"/>
          <p:cNvPicPr preferRelativeResize="0"/>
          <p:nvPr/>
        </p:nvPicPr>
        <p:blipFill rotWithShape="1">
          <a:blip r:embed="rId3">
            <a:alphaModFix/>
          </a:blip>
          <a:srcRect b="0" l="0" r="0" t="0"/>
          <a:stretch/>
        </p:blipFill>
        <p:spPr>
          <a:xfrm>
            <a:off x="1545240" y="1388774"/>
            <a:ext cx="6048822" cy="339144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209"/>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APPLY </a:t>
            </a:r>
            <a:endParaRPr b="0" i="0" sz="3600" u="none" cap="none" strike="noStrike">
              <a:latin typeface="Arial"/>
              <a:ea typeface="Arial"/>
              <a:cs typeface="Arial"/>
              <a:sym typeface="Arial"/>
            </a:endParaRPr>
          </a:p>
        </p:txBody>
      </p:sp>
      <p:sp>
        <p:nvSpPr>
          <p:cNvPr id="1469" name="Google Shape;1469;p209"/>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70" name="Google Shape;1470;p209"/>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471" name="Google Shape;1471;p209"/>
          <p:cNvPicPr preferRelativeResize="0"/>
          <p:nvPr/>
        </p:nvPicPr>
        <p:blipFill rotWithShape="1">
          <a:blip r:embed="rId3">
            <a:alphaModFix/>
          </a:blip>
          <a:srcRect b="0" l="0" r="0" t="0"/>
          <a:stretch/>
        </p:blipFill>
        <p:spPr>
          <a:xfrm>
            <a:off x="3205426" y="710551"/>
            <a:ext cx="2476804" cy="2219817"/>
          </a:xfrm>
          <a:prstGeom prst="rect">
            <a:avLst/>
          </a:prstGeom>
          <a:noFill/>
          <a:ln>
            <a:noFill/>
          </a:ln>
        </p:spPr>
      </p:pic>
      <p:pic>
        <p:nvPicPr>
          <p:cNvPr id="1472" name="Google Shape;1472;p209"/>
          <p:cNvPicPr preferRelativeResize="0"/>
          <p:nvPr/>
        </p:nvPicPr>
        <p:blipFill rotWithShape="1">
          <a:blip r:embed="rId4">
            <a:alphaModFix/>
          </a:blip>
          <a:srcRect b="0" l="0" r="0" t="0"/>
          <a:stretch/>
        </p:blipFill>
        <p:spPr>
          <a:xfrm>
            <a:off x="484602" y="3561896"/>
            <a:ext cx="4048766" cy="497973"/>
          </a:xfrm>
          <a:prstGeom prst="rect">
            <a:avLst/>
          </a:prstGeom>
          <a:noFill/>
          <a:ln>
            <a:noFill/>
          </a:ln>
        </p:spPr>
      </p:pic>
      <p:pic>
        <p:nvPicPr>
          <p:cNvPr id="1473" name="Google Shape;1473;p209"/>
          <p:cNvPicPr preferRelativeResize="0"/>
          <p:nvPr/>
        </p:nvPicPr>
        <p:blipFill rotWithShape="1">
          <a:blip r:embed="rId5">
            <a:alphaModFix/>
          </a:blip>
          <a:srcRect b="0" l="0" r="0" t="0"/>
          <a:stretch/>
        </p:blipFill>
        <p:spPr>
          <a:xfrm>
            <a:off x="6156796" y="2666850"/>
            <a:ext cx="2413782" cy="2338678"/>
          </a:xfrm>
          <a:prstGeom prst="rect">
            <a:avLst/>
          </a:prstGeom>
          <a:noFill/>
          <a:ln>
            <a:noFill/>
          </a:ln>
        </p:spPr>
      </p:pic>
      <p:pic>
        <p:nvPicPr>
          <p:cNvPr id="1474" name="Google Shape;1474;p209"/>
          <p:cNvPicPr preferRelativeResize="0"/>
          <p:nvPr/>
        </p:nvPicPr>
        <p:blipFill rotWithShape="1">
          <a:blip r:embed="rId6">
            <a:alphaModFix/>
          </a:blip>
          <a:srcRect b="0" l="0" r="0" t="0"/>
          <a:stretch/>
        </p:blipFill>
        <p:spPr>
          <a:xfrm>
            <a:off x="328184" y="4335468"/>
            <a:ext cx="4577434" cy="51234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210"/>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81" name="Google Shape;1481;p210"/>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82" name="Google Shape;1482;p210"/>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483" name="Google Shape;1483;p210"/>
          <p:cNvPicPr preferRelativeResize="0"/>
          <p:nvPr/>
        </p:nvPicPr>
        <p:blipFill rotWithShape="1">
          <a:blip r:embed="rId3">
            <a:alphaModFix/>
          </a:blip>
          <a:srcRect b="0" l="0" r="0" t="0"/>
          <a:stretch/>
        </p:blipFill>
        <p:spPr>
          <a:xfrm>
            <a:off x="28083" y="1508614"/>
            <a:ext cx="5320312" cy="2862774"/>
          </a:xfrm>
          <a:prstGeom prst="rect">
            <a:avLst/>
          </a:prstGeom>
          <a:noFill/>
          <a:ln>
            <a:noFill/>
          </a:ln>
        </p:spPr>
      </p:pic>
      <p:pic>
        <p:nvPicPr>
          <p:cNvPr id="1484" name="Google Shape;1484;p210"/>
          <p:cNvPicPr preferRelativeResize="0"/>
          <p:nvPr/>
        </p:nvPicPr>
        <p:blipFill rotWithShape="1">
          <a:blip r:embed="rId4">
            <a:alphaModFix/>
          </a:blip>
          <a:srcRect b="0" l="0" r="0" t="0"/>
          <a:stretch/>
        </p:blipFill>
        <p:spPr>
          <a:xfrm>
            <a:off x="5535369" y="3696430"/>
            <a:ext cx="3044004" cy="59299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11"/>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90" name="Google Shape;1490;p211"/>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91" name="Google Shape;1491;p211"/>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492" name="Google Shape;1492;p211"/>
          <p:cNvPicPr preferRelativeResize="0"/>
          <p:nvPr/>
        </p:nvPicPr>
        <p:blipFill rotWithShape="1">
          <a:blip r:embed="rId3">
            <a:alphaModFix/>
          </a:blip>
          <a:srcRect b="0" l="0" r="0" t="0"/>
          <a:stretch/>
        </p:blipFill>
        <p:spPr>
          <a:xfrm>
            <a:off x="1258855" y="1400202"/>
            <a:ext cx="1769845" cy="390868"/>
          </a:xfrm>
          <a:prstGeom prst="rect">
            <a:avLst/>
          </a:prstGeom>
          <a:noFill/>
          <a:ln>
            <a:noFill/>
          </a:ln>
        </p:spPr>
      </p:pic>
      <p:pic>
        <p:nvPicPr>
          <p:cNvPr id="1493" name="Google Shape;1493;p211"/>
          <p:cNvPicPr preferRelativeResize="0"/>
          <p:nvPr/>
        </p:nvPicPr>
        <p:blipFill rotWithShape="1">
          <a:blip r:embed="rId4">
            <a:alphaModFix/>
          </a:blip>
          <a:srcRect b="0" l="0" r="0" t="0"/>
          <a:stretch/>
        </p:blipFill>
        <p:spPr>
          <a:xfrm>
            <a:off x="4819242" y="1936381"/>
            <a:ext cx="3055759" cy="2219817"/>
          </a:xfrm>
          <a:prstGeom prst="rect">
            <a:avLst/>
          </a:prstGeom>
          <a:noFill/>
          <a:ln>
            <a:noFill/>
          </a:ln>
        </p:spPr>
      </p:pic>
      <p:pic>
        <p:nvPicPr>
          <p:cNvPr id="1494" name="Google Shape;1494;p211"/>
          <p:cNvPicPr preferRelativeResize="0"/>
          <p:nvPr/>
        </p:nvPicPr>
        <p:blipFill rotWithShape="1">
          <a:blip r:embed="rId5">
            <a:alphaModFix/>
          </a:blip>
          <a:srcRect b="0" l="0" r="0" t="0"/>
          <a:stretch/>
        </p:blipFill>
        <p:spPr>
          <a:xfrm>
            <a:off x="905200" y="1936381"/>
            <a:ext cx="2476804" cy="221981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12"/>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MAP</a:t>
            </a:r>
            <a:endParaRPr b="0" i="0" sz="3600" u="none" cap="none" strike="noStrike">
              <a:latin typeface="Arial"/>
              <a:ea typeface="Arial"/>
              <a:cs typeface="Arial"/>
              <a:sym typeface="Arial"/>
            </a:endParaRPr>
          </a:p>
        </p:txBody>
      </p:sp>
      <p:sp>
        <p:nvSpPr>
          <p:cNvPr id="1500" name="Google Shape;1500;p212"/>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501" name="Google Shape;1501;p212"/>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02" name="Google Shape;1502;p212"/>
          <p:cNvPicPr preferRelativeResize="0"/>
          <p:nvPr/>
        </p:nvPicPr>
        <p:blipFill rotWithShape="1">
          <a:blip r:embed="rId3">
            <a:alphaModFix/>
          </a:blip>
          <a:srcRect b="0" l="0" r="0" t="0"/>
          <a:stretch/>
        </p:blipFill>
        <p:spPr>
          <a:xfrm>
            <a:off x="28083" y="1508614"/>
            <a:ext cx="5320312" cy="2862774"/>
          </a:xfrm>
          <a:prstGeom prst="rect">
            <a:avLst/>
          </a:prstGeom>
          <a:noFill/>
          <a:ln>
            <a:noFill/>
          </a:ln>
        </p:spPr>
      </p:pic>
      <p:pic>
        <p:nvPicPr>
          <p:cNvPr id="1503" name="Google Shape;1503;p212"/>
          <p:cNvPicPr preferRelativeResize="0"/>
          <p:nvPr/>
        </p:nvPicPr>
        <p:blipFill rotWithShape="1">
          <a:blip r:embed="rId4">
            <a:alphaModFix/>
          </a:blip>
          <a:srcRect b="0" l="0" r="0" t="0"/>
          <a:stretch/>
        </p:blipFill>
        <p:spPr>
          <a:xfrm>
            <a:off x="5938986" y="2975430"/>
            <a:ext cx="1689190" cy="40099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213"/>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MAP</a:t>
            </a:r>
            <a:endParaRPr b="0" i="0" sz="3600" u="none" cap="none" strike="noStrike">
              <a:latin typeface="Arial"/>
              <a:ea typeface="Arial"/>
              <a:cs typeface="Arial"/>
              <a:sym typeface="Arial"/>
            </a:endParaRPr>
          </a:p>
        </p:txBody>
      </p:sp>
      <p:sp>
        <p:nvSpPr>
          <p:cNvPr id="1510" name="Google Shape;1510;p213"/>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511" name="Google Shape;1511;p213"/>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12" name="Google Shape;1512;p213"/>
          <p:cNvPicPr preferRelativeResize="0"/>
          <p:nvPr/>
        </p:nvPicPr>
        <p:blipFill rotWithShape="1">
          <a:blip r:embed="rId3">
            <a:alphaModFix/>
          </a:blip>
          <a:srcRect b="0" l="0" r="0" t="0"/>
          <a:stretch/>
        </p:blipFill>
        <p:spPr>
          <a:xfrm>
            <a:off x="2981412" y="1671884"/>
            <a:ext cx="4005663" cy="1105337"/>
          </a:xfrm>
          <a:prstGeom prst="rect">
            <a:avLst/>
          </a:prstGeom>
          <a:noFill/>
          <a:ln>
            <a:noFill/>
          </a:ln>
        </p:spPr>
      </p:pic>
      <p:pic>
        <p:nvPicPr>
          <p:cNvPr id="1513" name="Google Shape;1513;p213"/>
          <p:cNvPicPr preferRelativeResize="0"/>
          <p:nvPr/>
        </p:nvPicPr>
        <p:blipFill rotWithShape="1">
          <a:blip r:embed="rId4">
            <a:alphaModFix/>
          </a:blip>
          <a:srcRect b="0" l="0" r="0" t="0"/>
          <a:stretch/>
        </p:blipFill>
        <p:spPr>
          <a:xfrm>
            <a:off x="777845" y="3385564"/>
            <a:ext cx="3919594" cy="1112521"/>
          </a:xfrm>
          <a:prstGeom prst="rect">
            <a:avLst/>
          </a:prstGeom>
          <a:noFill/>
          <a:ln>
            <a:noFill/>
          </a:ln>
        </p:spPr>
      </p:pic>
      <p:pic>
        <p:nvPicPr>
          <p:cNvPr id="1514" name="Google Shape;1514;p213"/>
          <p:cNvPicPr preferRelativeResize="0"/>
          <p:nvPr/>
        </p:nvPicPr>
        <p:blipFill rotWithShape="1">
          <a:blip r:embed="rId5">
            <a:alphaModFix/>
          </a:blip>
          <a:srcRect b="0" l="0" r="0" t="0"/>
          <a:stretch/>
        </p:blipFill>
        <p:spPr>
          <a:xfrm>
            <a:off x="6152224" y="3410708"/>
            <a:ext cx="2348474" cy="106256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14"/>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521" name="Google Shape;1521;p214"/>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522" name="Google Shape;1522;p214"/>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23" name="Google Shape;1523;p214"/>
          <p:cNvPicPr preferRelativeResize="0"/>
          <p:nvPr/>
        </p:nvPicPr>
        <p:blipFill rotWithShape="1">
          <a:blip r:embed="rId3">
            <a:alphaModFix/>
          </a:blip>
          <a:srcRect b="0" l="0" r="0" t="0"/>
          <a:stretch/>
        </p:blipFill>
        <p:spPr>
          <a:xfrm>
            <a:off x="2689149" y="2078426"/>
            <a:ext cx="3762718" cy="98386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15"/>
          <p:cNvSpPr/>
          <p:nvPr/>
        </p:nvSpPr>
        <p:spPr>
          <a:xfrm>
            <a:off x="606732" y="205720"/>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2300" u="none" cap="none" strike="noStrike">
                <a:solidFill>
                  <a:srgbClr val="FFFFFF"/>
                </a:solidFill>
                <a:latin typeface="Corbel"/>
                <a:ea typeface="Corbel"/>
                <a:cs typeface="Corbel"/>
                <a:sym typeface="Corbel"/>
              </a:rPr>
              <a:t>BEST OF THE API</a:t>
            </a:r>
            <a:br>
              <a:rPr b="0" i="0" lang="en" sz="1000" u="none" cap="none" strike="noStrike">
                <a:latin typeface="Arial"/>
                <a:ea typeface="Arial"/>
                <a:cs typeface="Arial"/>
                <a:sym typeface="Arial"/>
              </a:rPr>
            </a:br>
            <a:br>
              <a:rPr b="0" i="0" lang="en" sz="1000" u="none" cap="none" strike="noStrike">
                <a:latin typeface="Arial"/>
                <a:ea typeface="Arial"/>
                <a:cs typeface="Arial"/>
                <a:sym typeface="Arial"/>
              </a:rPr>
            </a:br>
            <a:endParaRPr b="0" i="0" sz="2300" u="none" cap="none" strike="noStrike">
              <a:latin typeface="Arial"/>
              <a:ea typeface="Arial"/>
              <a:cs typeface="Arial"/>
              <a:sym typeface="Arial"/>
            </a:endParaRPr>
          </a:p>
        </p:txBody>
      </p:sp>
      <p:sp>
        <p:nvSpPr>
          <p:cNvPr id="1530" name="Google Shape;1530;p215"/>
          <p:cNvSpPr/>
          <p:nvPr/>
        </p:nvSpPr>
        <p:spPr>
          <a:xfrm>
            <a:off x="9038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531" name="Google Shape;1531;p215"/>
          <p:cNvSpPr/>
          <p:nvPr/>
        </p:nvSpPr>
        <p:spPr>
          <a:xfrm>
            <a:off x="4672294" y="1508614"/>
            <a:ext cx="3563980"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32" name="Google Shape;1532;p215"/>
          <p:cNvPicPr preferRelativeResize="0"/>
          <p:nvPr/>
        </p:nvPicPr>
        <p:blipFill rotWithShape="1">
          <a:blip r:embed="rId3">
            <a:alphaModFix/>
          </a:blip>
          <a:srcRect b="0" l="0" r="0" t="0"/>
          <a:stretch/>
        </p:blipFill>
        <p:spPr>
          <a:xfrm>
            <a:off x="0" y="926720"/>
            <a:ext cx="580608" cy="2670116"/>
          </a:xfrm>
          <a:prstGeom prst="rect">
            <a:avLst/>
          </a:prstGeom>
          <a:noFill/>
          <a:ln>
            <a:noFill/>
          </a:ln>
        </p:spPr>
      </p:pic>
      <p:pic>
        <p:nvPicPr>
          <p:cNvPr id="1533" name="Google Shape;1533;p215"/>
          <p:cNvPicPr preferRelativeResize="0"/>
          <p:nvPr/>
        </p:nvPicPr>
        <p:blipFill rotWithShape="1">
          <a:blip r:embed="rId4">
            <a:alphaModFix/>
          </a:blip>
          <a:srcRect b="0" l="0" r="0" t="0"/>
          <a:stretch/>
        </p:blipFill>
        <p:spPr>
          <a:xfrm>
            <a:off x="1997840" y="877412"/>
            <a:ext cx="1338207" cy="2523173"/>
          </a:xfrm>
          <a:prstGeom prst="rect">
            <a:avLst/>
          </a:prstGeom>
          <a:noFill/>
          <a:ln>
            <a:noFill/>
          </a:ln>
        </p:spPr>
      </p:pic>
      <p:pic>
        <p:nvPicPr>
          <p:cNvPr id="1534" name="Google Shape;1534;p215"/>
          <p:cNvPicPr preferRelativeResize="0"/>
          <p:nvPr/>
        </p:nvPicPr>
        <p:blipFill rotWithShape="1">
          <a:blip r:embed="rId5">
            <a:alphaModFix/>
          </a:blip>
          <a:srcRect b="0" l="0" r="0" t="0"/>
          <a:stretch/>
        </p:blipFill>
        <p:spPr>
          <a:xfrm>
            <a:off x="1997840" y="3402544"/>
            <a:ext cx="1338207" cy="1562166"/>
          </a:xfrm>
          <a:prstGeom prst="rect">
            <a:avLst/>
          </a:prstGeom>
          <a:noFill/>
          <a:ln>
            <a:noFill/>
          </a:ln>
        </p:spPr>
      </p:pic>
      <p:pic>
        <p:nvPicPr>
          <p:cNvPr id="1535" name="Google Shape;1535;p215"/>
          <p:cNvPicPr preferRelativeResize="0"/>
          <p:nvPr/>
        </p:nvPicPr>
        <p:blipFill rotWithShape="1">
          <a:blip r:embed="rId6">
            <a:alphaModFix/>
          </a:blip>
          <a:srcRect b="0" l="0" r="0" t="0"/>
          <a:stretch/>
        </p:blipFill>
        <p:spPr>
          <a:xfrm>
            <a:off x="3408541" y="126044"/>
            <a:ext cx="1731701" cy="3416912"/>
          </a:xfrm>
          <a:prstGeom prst="rect">
            <a:avLst/>
          </a:prstGeom>
          <a:noFill/>
          <a:ln>
            <a:noFill/>
          </a:ln>
        </p:spPr>
      </p:pic>
      <p:pic>
        <p:nvPicPr>
          <p:cNvPr id="1536" name="Google Shape;1536;p215"/>
          <p:cNvPicPr preferRelativeResize="0"/>
          <p:nvPr/>
        </p:nvPicPr>
        <p:blipFill rotWithShape="1">
          <a:blip r:embed="rId7">
            <a:alphaModFix/>
          </a:blip>
          <a:srcRect b="0" l="0" r="0" t="0"/>
          <a:stretch/>
        </p:blipFill>
        <p:spPr>
          <a:xfrm>
            <a:off x="3408541" y="3544916"/>
            <a:ext cx="1731701" cy="1419468"/>
          </a:xfrm>
          <a:prstGeom prst="rect">
            <a:avLst/>
          </a:prstGeom>
          <a:noFill/>
          <a:ln>
            <a:noFill/>
          </a:ln>
        </p:spPr>
      </p:pic>
      <p:pic>
        <p:nvPicPr>
          <p:cNvPr id="1537" name="Google Shape;1537;p215"/>
          <p:cNvPicPr preferRelativeResize="0"/>
          <p:nvPr/>
        </p:nvPicPr>
        <p:blipFill rotWithShape="1">
          <a:blip r:embed="rId8">
            <a:alphaModFix/>
          </a:blip>
          <a:srcRect b="0" l="0" r="0" t="0"/>
          <a:stretch/>
        </p:blipFill>
        <p:spPr>
          <a:xfrm>
            <a:off x="5258127" y="145637"/>
            <a:ext cx="1598086" cy="1841031"/>
          </a:xfrm>
          <a:prstGeom prst="rect">
            <a:avLst/>
          </a:prstGeom>
          <a:noFill/>
          <a:ln>
            <a:noFill/>
          </a:ln>
        </p:spPr>
      </p:pic>
      <p:pic>
        <p:nvPicPr>
          <p:cNvPr id="1538" name="Google Shape;1538;p215"/>
          <p:cNvPicPr preferRelativeResize="0"/>
          <p:nvPr/>
        </p:nvPicPr>
        <p:blipFill rotWithShape="1">
          <a:blip r:embed="rId9">
            <a:alphaModFix/>
          </a:blip>
          <a:srcRect b="0" l="0" r="0" t="0"/>
          <a:stretch/>
        </p:blipFill>
        <p:spPr>
          <a:xfrm>
            <a:off x="5153631" y="2564317"/>
            <a:ext cx="2133937" cy="2262594"/>
          </a:xfrm>
          <a:prstGeom prst="rect">
            <a:avLst/>
          </a:prstGeom>
          <a:noFill/>
          <a:ln>
            <a:noFill/>
          </a:ln>
        </p:spPr>
      </p:pic>
      <p:pic>
        <p:nvPicPr>
          <p:cNvPr id="1539" name="Google Shape;1539;p215"/>
          <p:cNvPicPr preferRelativeResize="0"/>
          <p:nvPr/>
        </p:nvPicPr>
        <p:blipFill rotWithShape="1">
          <a:blip r:embed="rId10">
            <a:alphaModFix/>
          </a:blip>
          <a:srcRect b="0" l="0" r="0" t="0"/>
          <a:stretch/>
        </p:blipFill>
        <p:spPr>
          <a:xfrm>
            <a:off x="6874882" y="119840"/>
            <a:ext cx="1291138" cy="2298513"/>
          </a:xfrm>
          <a:prstGeom prst="rect">
            <a:avLst/>
          </a:prstGeom>
          <a:noFill/>
          <a:ln>
            <a:noFill/>
          </a:ln>
        </p:spPr>
      </p:pic>
      <p:pic>
        <p:nvPicPr>
          <p:cNvPr id="1540" name="Google Shape;1540;p215"/>
          <p:cNvPicPr preferRelativeResize="0"/>
          <p:nvPr/>
        </p:nvPicPr>
        <p:blipFill rotWithShape="1">
          <a:blip r:embed="rId11">
            <a:alphaModFix/>
          </a:blip>
          <a:srcRect b="0" l="0" r="0" t="0"/>
          <a:stretch/>
        </p:blipFill>
        <p:spPr>
          <a:xfrm>
            <a:off x="30043" y="3637979"/>
            <a:ext cx="550565" cy="1091296"/>
          </a:xfrm>
          <a:prstGeom prst="rect">
            <a:avLst/>
          </a:prstGeom>
          <a:noFill/>
          <a:ln>
            <a:noFill/>
          </a:ln>
        </p:spPr>
      </p:pic>
      <p:pic>
        <p:nvPicPr>
          <p:cNvPr id="1541" name="Google Shape;1541;p215"/>
          <p:cNvPicPr preferRelativeResize="0"/>
          <p:nvPr/>
        </p:nvPicPr>
        <p:blipFill rotWithShape="1">
          <a:blip r:embed="rId12">
            <a:alphaModFix/>
          </a:blip>
          <a:srcRect b="0" l="0" r="0" t="0"/>
          <a:stretch/>
        </p:blipFill>
        <p:spPr>
          <a:xfrm>
            <a:off x="7344136" y="2454926"/>
            <a:ext cx="720372" cy="2686443"/>
          </a:xfrm>
          <a:prstGeom prst="rect">
            <a:avLst/>
          </a:prstGeom>
          <a:noFill/>
          <a:ln>
            <a:noFill/>
          </a:ln>
        </p:spPr>
      </p:pic>
      <p:pic>
        <p:nvPicPr>
          <p:cNvPr id="1542" name="Google Shape;1542;p215"/>
          <p:cNvPicPr preferRelativeResize="0"/>
          <p:nvPr/>
        </p:nvPicPr>
        <p:blipFill rotWithShape="1">
          <a:blip r:embed="rId13">
            <a:alphaModFix/>
          </a:blip>
          <a:srcRect b="0" l="0" r="0" t="0"/>
          <a:stretch/>
        </p:blipFill>
        <p:spPr>
          <a:xfrm>
            <a:off x="8066467" y="2446109"/>
            <a:ext cx="889525" cy="2704402"/>
          </a:xfrm>
          <a:prstGeom prst="rect">
            <a:avLst/>
          </a:prstGeom>
          <a:noFill/>
          <a:ln>
            <a:noFill/>
          </a:ln>
        </p:spPr>
      </p:pic>
      <p:pic>
        <p:nvPicPr>
          <p:cNvPr id="1543" name="Google Shape;1543;p215"/>
          <p:cNvPicPr preferRelativeResize="0"/>
          <p:nvPr/>
        </p:nvPicPr>
        <p:blipFill rotWithShape="1">
          <a:blip r:embed="rId14">
            <a:alphaModFix/>
          </a:blip>
          <a:srcRect b="0" l="0" r="0" t="0"/>
          <a:stretch/>
        </p:blipFill>
        <p:spPr>
          <a:xfrm>
            <a:off x="698493" y="1067458"/>
            <a:ext cx="1181462" cy="3877333"/>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16"/>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RUN ALL CELLS?</a:t>
            </a:r>
            <a:endParaRPr b="0" i="0" sz="3600" u="none" cap="none" strike="noStrike">
              <a:latin typeface="Arial"/>
              <a:ea typeface="Arial"/>
              <a:cs typeface="Arial"/>
              <a:sym typeface="Arial"/>
            </a:endParaRPr>
          </a:p>
        </p:txBody>
      </p:sp>
      <p:sp>
        <p:nvSpPr>
          <p:cNvPr id="1549" name="Google Shape;1549;p216"/>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50" name="Google Shape;1550;p216"/>
          <p:cNvPicPr preferRelativeResize="0"/>
          <p:nvPr/>
        </p:nvPicPr>
        <p:blipFill rotWithShape="1">
          <a:blip r:embed="rId3">
            <a:alphaModFix/>
          </a:blip>
          <a:srcRect b="0" l="0" r="0" t="0"/>
          <a:stretch/>
        </p:blipFill>
        <p:spPr>
          <a:xfrm>
            <a:off x="1047903" y="1817847"/>
            <a:ext cx="5893716" cy="125913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217"/>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SIMPSON’S PARADOX REVISITED?</a:t>
            </a:r>
            <a:endParaRPr b="0" i="0" sz="3600" u="none" cap="none" strike="noStrike">
              <a:latin typeface="Arial"/>
              <a:ea typeface="Arial"/>
              <a:cs typeface="Arial"/>
              <a:sym typeface="Arial"/>
            </a:endParaRPr>
          </a:p>
        </p:txBody>
      </p:sp>
      <p:sp>
        <p:nvSpPr>
          <p:cNvPr id="1556" name="Google Shape;1556;p217"/>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57" name="Google Shape;1557;p217"/>
          <p:cNvPicPr preferRelativeResize="0"/>
          <p:nvPr/>
        </p:nvPicPr>
        <p:blipFill rotWithShape="1">
          <a:blip r:embed="rId3">
            <a:alphaModFix/>
          </a:blip>
          <a:srcRect b="0" l="0" r="0" t="0"/>
          <a:stretch/>
        </p:blipFill>
        <p:spPr>
          <a:xfrm>
            <a:off x="7536475" y="3297725"/>
            <a:ext cx="1107949" cy="128917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18"/>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HOW TO GROUP AND AGGREGATE?</a:t>
            </a:r>
            <a:endParaRPr b="0" i="0" sz="3600" u="none" cap="none" strike="noStrike">
              <a:latin typeface="Arial"/>
              <a:ea typeface="Arial"/>
              <a:cs typeface="Arial"/>
              <a:sym typeface="Arial"/>
            </a:endParaRPr>
          </a:p>
        </p:txBody>
      </p:sp>
      <p:sp>
        <p:nvSpPr>
          <p:cNvPr id="1564" name="Google Shape;1564;p21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65" name="Google Shape;1565;p218"/>
          <p:cNvPicPr preferRelativeResize="0"/>
          <p:nvPr/>
        </p:nvPicPr>
        <p:blipFill rotWithShape="1">
          <a:blip r:embed="rId3">
            <a:alphaModFix/>
          </a:blip>
          <a:srcRect b="0" l="0" r="0" t="0"/>
          <a:stretch/>
        </p:blipFill>
        <p:spPr>
          <a:xfrm>
            <a:off x="2203567" y="2155162"/>
            <a:ext cx="3612836" cy="2283166"/>
          </a:xfrm>
          <a:prstGeom prst="rect">
            <a:avLst/>
          </a:prstGeom>
          <a:noFill/>
          <a:ln>
            <a:noFill/>
          </a:ln>
        </p:spPr>
      </p:pic>
      <p:pic>
        <p:nvPicPr>
          <p:cNvPr id="1566" name="Google Shape;1566;p218"/>
          <p:cNvPicPr preferRelativeResize="0"/>
          <p:nvPr/>
        </p:nvPicPr>
        <p:blipFill rotWithShape="1">
          <a:blip r:embed="rId4">
            <a:alphaModFix/>
          </a:blip>
          <a:srcRect b="0" l="0" r="0" t="0"/>
          <a:stretch/>
        </p:blipFill>
        <p:spPr>
          <a:xfrm>
            <a:off x="7536475" y="3297725"/>
            <a:ext cx="1107949" cy="12891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93"/>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DATA ANALYTICS </a:t>
            </a:r>
            <a:endParaRPr b="0" i="0" sz="3600" u="none" cap="none" strike="noStrike">
              <a:latin typeface="Arial"/>
              <a:ea typeface="Arial"/>
              <a:cs typeface="Arial"/>
              <a:sym typeface="Arial"/>
            </a:endParaRPr>
          </a:p>
        </p:txBody>
      </p:sp>
      <p:sp>
        <p:nvSpPr>
          <p:cNvPr id="438" name="Google Shape;438;p93"/>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439" name="Google Shape;439;p93"/>
          <p:cNvPicPr preferRelativeResize="0"/>
          <p:nvPr/>
        </p:nvPicPr>
        <p:blipFill rotWithShape="1">
          <a:blip r:embed="rId3">
            <a:alphaModFix/>
          </a:blip>
          <a:srcRect b="0" l="0" r="0" t="0"/>
          <a:stretch/>
        </p:blipFill>
        <p:spPr>
          <a:xfrm>
            <a:off x="3055213" y="1709436"/>
            <a:ext cx="1909278" cy="538791"/>
          </a:xfrm>
          <a:prstGeom prst="rect">
            <a:avLst/>
          </a:prstGeom>
          <a:noFill/>
          <a:ln>
            <a:noFill/>
          </a:ln>
        </p:spPr>
      </p:pic>
      <p:pic>
        <p:nvPicPr>
          <p:cNvPr id="440" name="Google Shape;440;p93"/>
          <p:cNvPicPr preferRelativeResize="0"/>
          <p:nvPr/>
        </p:nvPicPr>
        <p:blipFill rotWithShape="1">
          <a:blip r:embed="rId4">
            <a:alphaModFix/>
          </a:blip>
          <a:srcRect b="0" l="0" r="0" t="0"/>
          <a:stretch/>
        </p:blipFill>
        <p:spPr>
          <a:xfrm>
            <a:off x="1782643" y="2037935"/>
            <a:ext cx="1170972" cy="441808"/>
          </a:xfrm>
          <a:prstGeom prst="rect">
            <a:avLst/>
          </a:prstGeom>
          <a:noFill/>
          <a:ln>
            <a:noFill/>
          </a:ln>
        </p:spPr>
      </p:pic>
      <p:pic>
        <p:nvPicPr>
          <p:cNvPr id="441" name="Google Shape;441;p93"/>
          <p:cNvPicPr preferRelativeResize="0"/>
          <p:nvPr/>
        </p:nvPicPr>
        <p:blipFill rotWithShape="1">
          <a:blip r:embed="rId5">
            <a:alphaModFix/>
          </a:blip>
          <a:srcRect b="0" l="0" r="0" t="0"/>
          <a:stretch/>
        </p:blipFill>
        <p:spPr>
          <a:xfrm>
            <a:off x="5652274" y="2199245"/>
            <a:ext cx="3219029" cy="562628"/>
          </a:xfrm>
          <a:prstGeom prst="rect">
            <a:avLst/>
          </a:prstGeom>
          <a:noFill/>
          <a:ln>
            <a:noFill/>
          </a:ln>
        </p:spPr>
      </p:pic>
      <p:pic>
        <p:nvPicPr>
          <p:cNvPr id="442" name="Google Shape;442;p93"/>
          <p:cNvPicPr preferRelativeResize="0"/>
          <p:nvPr/>
        </p:nvPicPr>
        <p:blipFill rotWithShape="1">
          <a:blip r:embed="rId6">
            <a:alphaModFix/>
          </a:blip>
          <a:srcRect b="0" l="0" r="0" t="0"/>
          <a:stretch/>
        </p:blipFill>
        <p:spPr>
          <a:xfrm>
            <a:off x="2269204" y="2694280"/>
            <a:ext cx="2584236" cy="283763"/>
          </a:xfrm>
          <a:prstGeom prst="rect">
            <a:avLst/>
          </a:prstGeom>
          <a:noFill/>
          <a:ln>
            <a:noFill/>
          </a:ln>
        </p:spPr>
      </p:pic>
      <p:pic>
        <p:nvPicPr>
          <p:cNvPr id="443" name="Google Shape;443;p93"/>
          <p:cNvPicPr preferRelativeResize="0"/>
          <p:nvPr/>
        </p:nvPicPr>
        <p:blipFill rotWithShape="1">
          <a:blip r:embed="rId7">
            <a:alphaModFix/>
          </a:blip>
          <a:srcRect b="0" l="0" r="0" t="0"/>
          <a:stretch/>
        </p:blipFill>
        <p:spPr>
          <a:xfrm>
            <a:off x="5393319" y="1737518"/>
            <a:ext cx="2191408" cy="298131"/>
          </a:xfrm>
          <a:prstGeom prst="rect">
            <a:avLst/>
          </a:prstGeom>
          <a:noFill/>
          <a:ln>
            <a:noFill/>
          </a:ln>
        </p:spPr>
      </p:pic>
      <p:pic>
        <p:nvPicPr>
          <p:cNvPr id="444" name="Google Shape;444;p93"/>
          <p:cNvPicPr preferRelativeResize="0"/>
          <p:nvPr/>
        </p:nvPicPr>
        <p:blipFill rotWithShape="1">
          <a:blip r:embed="rId8">
            <a:alphaModFix/>
          </a:blip>
          <a:srcRect b="0" l="0" r="0" t="0"/>
          <a:stretch/>
        </p:blipFill>
        <p:spPr>
          <a:xfrm>
            <a:off x="1173951" y="3324501"/>
            <a:ext cx="7028768" cy="101455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19"/>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GUIDANCE </a:t>
            </a:r>
            <a:endParaRPr b="0" i="0" sz="3600" u="none" cap="none" strike="noStrike">
              <a:latin typeface="Arial"/>
              <a:ea typeface="Arial"/>
              <a:cs typeface="Arial"/>
              <a:sym typeface="Arial"/>
            </a:endParaRPr>
          </a:p>
        </p:txBody>
      </p:sp>
      <p:sp>
        <p:nvSpPr>
          <p:cNvPr id="1572" name="Google Shape;1572;p219"/>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73" name="Google Shape;1573;p219"/>
          <p:cNvPicPr preferRelativeResize="0"/>
          <p:nvPr/>
        </p:nvPicPr>
        <p:blipFill rotWithShape="1">
          <a:blip r:embed="rId3">
            <a:alphaModFix/>
          </a:blip>
          <a:srcRect b="0" l="0" r="0" t="0"/>
          <a:stretch/>
        </p:blipFill>
        <p:spPr>
          <a:xfrm>
            <a:off x="1564180" y="1071703"/>
            <a:ext cx="5970779" cy="784348"/>
          </a:xfrm>
          <a:prstGeom prst="rect">
            <a:avLst/>
          </a:prstGeom>
          <a:noFill/>
          <a:ln>
            <a:noFill/>
          </a:ln>
        </p:spPr>
      </p:pic>
      <p:pic>
        <p:nvPicPr>
          <p:cNvPr id="1574" name="Google Shape;1574;p219"/>
          <p:cNvPicPr preferRelativeResize="0"/>
          <p:nvPr/>
        </p:nvPicPr>
        <p:blipFill rotWithShape="1">
          <a:blip r:embed="rId4">
            <a:alphaModFix/>
          </a:blip>
          <a:srcRect b="0" l="0" r="0" t="0"/>
          <a:stretch/>
        </p:blipFill>
        <p:spPr>
          <a:xfrm>
            <a:off x="1585079" y="2182592"/>
            <a:ext cx="5949763" cy="812757"/>
          </a:xfrm>
          <a:prstGeom prst="rect">
            <a:avLst/>
          </a:prstGeom>
          <a:noFill/>
          <a:ln>
            <a:noFill/>
          </a:ln>
        </p:spPr>
      </p:pic>
      <p:pic>
        <p:nvPicPr>
          <p:cNvPr id="1575" name="Google Shape;1575;p219"/>
          <p:cNvPicPr preferRelativeResize="0"/>
          <p:nvPr/>
        </p:nvPicPr>
        <p:blipFill rotWithShape="1">
          <a:blip r:embed="rId5">
            <a:alphaModFix/>
          </a:blip>
          <a:srcRect b="0" l="0" r="0" t="0"/>
          <a:stretch/>
        </p:blipFill>
        <p:spPr>
          <a:xfrm>
            <a:off x="3563326" y="3489077"/>
            <a:ext cx="3334624" cy="152004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20"/>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MULTIINDEX</a:t>
            </a:r>
            <a:endParaRPr b="0" i="0" sz="3600" u="none" cap="none" strike="noStrike">
              <a:latin typeface="Arial"/>
              <a:ea typeface="Arial"/>
              <a:cs typeface="Arial"/>
              <a:sym typeface="Arial"/>
            </a:endParaRPr>
          </a:p>
        </p:txBody>
      </p:sp>
      <p:sp>
        <p:nvSpPr>
          <p:cNvPr id="1582" name="Google Shape;1582;p220"/>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83" name="Google Shape;1583;p220"/>
          <p:cNvPicPr preferRelativeResize="0"/>
          <p:nvPr/>
        </p:nvPicPr>
        <p:blipFill rotWithShape="1">
          <a:blip r:embed="rId3">
            <a:alphaModFix/>
          </a:blip>
          <a:srcRect b="0" l="0" r="0" t="0"/>
          <a:stretch/>
        </p:blipFill>
        <p:spPr>
          <a:xfrm>
            <a:off x="2076539" y="1084439"/>
            <a:ext cx="3763044" cy="3884517"/>
          </a:xfrm>
          <a:prstGeom prst="rect">
            <a:avLst/>
          </a:prstGeom>
          <a:noFill/>
          <a:ln>
            <a:noFill/>
          </a:ln>
        </p:spPr>
      </p:pic>
      <p:sp>
        <p:nvSpPr>
          <p:cNvPr id="1584" name="Google Shape;1584;p220"/>
          <p:cNvSpPr/>
          <p:nvPr/>
        </p:nvSpPr>
        <p:spPr>
          <a:xfrm>
            <a:off x="6463101" y="2600563"/>
            <a:ext cx="1855137" cy="827778"/>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How to?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How to remove?</a:t>
            </a:r>
            <a:endParaRPr b="0" i="0" sz="1600" u="none" cap="none" strike="noStrike">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21"/>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ANY DIFFERENCE? </a:t>
            </a:r>
            <a:endParaRPr b="0" i="0" sz="3600" u="none" cap="none" strike="noStrike">
              <a:latin typeface="Arial"/>
              <a:ea typeface="Arial"/>
              <a:cs typeface="Arial"/>
              <a:sym typeface="Arial"/>
            </a:endParaRPr>
          </a:p>
        </p:txBody>
      </p:sp>
      <p:sp>
        <p:nvSpPr>
          <p:cNvPr id="1590" name="Google Shape;1590;p221"/>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591" name="Google Shape;1591;p221"/>
          <p:cNvPicPr preferRelativeResize="0"/>
          <p:nvPr/>
        </p:nvPicPr>
        <p:blipFill rotWithShape="1">
          <a:blip r:embed="rId3">
            <a:alphaModFix/>
          </a:blip>
          <a:srcRect b="0" l="0" r="0" t="0"/>
          <a:stretch/>
        </p:blipFill>
        <p:spPr>
          <a:xfrm>
            <a:off x="4386235" y="2711913"/>
            <a:ext cx="3148823" cy="2248879"/>
          </a:xfrm>
          <a:prstGeom prst="rect">
            <a:avLst/>
          </a:prstGeom>
          <a:noFill/>
          <a:ln>
            <a:noFill/>
          </a:ln>
        </p:spPr>
      </p:pic>
      <p:pic>
        <p:nvPicPr>
          <p:cNvPr id="1592" name="Google Shape;1592;p221"/>
          <p:cNvPicPr preferRelativeResize="0"/>
          <p:nvPr/>
        </p:nvPicPr>
        <p:blipFill rotWithShape="1">
          <a:blip r:embed="rId4">
            <a:alphaModFix/>
          </a:blip>
          <a:srcRect b="0" l="0" r="0" t="0"/>
          <a:stretch/>
        </p:blipFill>
        <p:spPr>
          <a:xfrm>
            <a:off x="684125" y="2263900"/>
            <a:ext cx="2612318" cy="2696565"/>
          </a:xfrm>
          <a:prstGeom prst="rect">
            <a:avLst/>
          </a:prstGeom>
          <a:noFill/>
          <a:ln>
            <a:noFill/>
          </a:ln>
        </p:spPr>
      </p:pic>
      <p:pic>
        <p:nvPicPr>
          <p:cNvPr id="1593" name="Google Shape;1593;p221"/>
          <p:cNvPicPr preferRelativeResize="0"/>
          <p:nvPr/>
        </p:nvPicPr>
        <p:blipFill rotWithShape="1">
          <a:blip r:embed="rId5">
            <a:alphaModFix/>
          </a:blip>
          <a:srcRect b="0" l="0" r="0" t="0"/>
          <a:stretch/>
        </p:blipFill>
        <p:spPr>
          <a:xfrm>
            <a:off x="1146195" y="1296689"/>
            <a:ext cx="5727834" cy="819941"/>
          </a:xfrm>
          <a:prstGeom prst="rect">
            <a:avLst/>
          </a:prstGeom>
          <a:noFill/>
          <a:ln>
            <a:noFill/>
          </a:ln>
        </p:spPr>
      </p:pic>
      <p:sp>
        <p:nvSpPr>
          <p:cNvPr id="1594" name="Google Shape;1594;p221"/>
          <p:cNvSpPr/>
          <p:nvPr/>
        </p:nvSpPr>
        <p:spPr>
          <a:xfrm>
            <a:off x="7782694" y="2118263"/>
            <a:ext cx="1262120" cy="827778"/>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Modify to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Get the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multiindex</a:t>
            </a:r>
            <a:endParaRPr b="0" i="0" sz="1600" u="none" cap="none" strike="noStrike">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22"/>
          <p:cNvSpPr/>
          <p:nvPr/>
        </p:nvSpPr>
        <p:spPr>
          <a:xfrm>
            <a:off x="253077" y="173066"/>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a:t>
            </a:r>
            <a:endParaRPr b="0" i="0" sz="3600" u="none" cap="none" strike="noStrike">
              <a:latin typeface="Arial"/>
              <a:ea typeface="Arial"/>
              <a:cs typeface="Arial"/>
              <a:sym typeface="Arial"/>
            </a:endParaRPr>
          </a:p>
        </p:txBody>
      </p:sp>
      <p:sp>
        <p:nvSpPr>
          <p:cNvPr id="1600" name="Google Shape;1600;p222"/>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01" name="Google Shape;1601;p222"/>
          <p:cNvPicPr preferRelativeResize="0"/>
          <p:nvPr/>
        </p:nvPicPr>
        <p:blipFill rotWithShape="1">
          <a:blip r:embed="rId3">
            <a:alphaModFix/>
          </a:blip>
          <a:srcRect b="0" l="0" r="0" t="0"/>
          <a:stretch/>
        </p:blipFill>
        <p:spPr>
          <a:xfrm>
            <a:off x="3744562" y="2754363"/>
            <a:ext cx="3148823" cy="2248879"/>
          </a:xfrm>
          <a:prstGeom prst="rect">
            <a:avLst/>
          </a:prstGeom>
          <a:noFill/>
          <a:ln>
            <a:noFill/>
          </a:ln>
        </p:spPr>
      </p:pic>
      <p:pic>
        <p:nvPicPr>
          <p:cNvPr id="1602" name="Google Shape;1602;p222"/>
          <p:cNvPicPr preferRelativeResize="0"/>
          <p:nvPr/>
        </p:nvPicPr>
        <p:blipFill rotWithShape="1">
          <a:blip r:embed="rId4">
            <a:alphaModFix/>
          </a:blip>
          <a:srcRect b="0" l="0" r="0" t="0"/>
          <a:stretch/>
        </p:blipFill>
        <p:spPr>
          <a:xfrm>
            <a:off x="484602" y="2354352"/>
            <a:ext cx="2612318" cy="2696565"/>
          </a:xfrm>
          <a:prstGeom prst="rect">
            <a:avLst/>
          </a:prstGeom>
          <a:noFill/>
          <a:ln>
            <a:noFill/>
          </a:ln>
        </p:spPr>
      </p:pic>
      <p:pic>
        <p:nvPicPr>
          <p:cNvPr id="1603" name="Google Shape;1603;p222"/>
          <p:cNvPicPr preferRelativeResize="0"/>
          <p:nvPr/>
        </p:nvPicPr>
        <p:blipFill rotWithShape="1">
          <a:blip r:embed="rId5">
            <a:alphaModFix/>
          </a:blip>
          <a:srcRect b="0" l="0" r="0" t="0"/>
          <a:stretch/>
        </p:blipFill>
        <p:spPr>
          <a:xfrm>
            <a:off x="2509872" y="448666"/>
            <a:ext cx="5727834" cy="819941"/>
          </a:xfrm>
          <a:prstGeom prst="rect">
            <a:avLst/>
          </a:prstGeom>
          <a:noFill/>
          <a:ln>
            <a:noFill/>
          </a:ln>
        </p:spPr>
      </p:pic>
      <p:pic>
        <p:nvPicPr>
          <p:cNvPr id="1604" name="Google Shape;1604;p222"/>
          <p:cNvPicPr preferRelativeResize="0"/>
          <p:nvPr/>
        </p:nvPicPr>
        <p:blipFill rotWithShape="1">
          <a:blip r:embed="rId6">
            <a:alphaModFix/>
          </a:blip>
          <a:srcRect b="0" l="0" r="0" t="0"/>
          <a:stretch/>
        </p:blipFill>
        <p:spPr>
          <a:xfrm>
            <a:off x="3691988" y="1414897"/>
            <a:ext cx="5449295" cy="1134073"/>
          </a:xfrm>
          <a:prstGeom prst="rect">
            <a:avLst/>
          </a:prstGeom>
          <a:noFill/>
          <a:ln>
            <a:noFill/>
          </a:ln>
        </p:spPr>
      </p:pic>
      <p:sp>
        <p:nvSpPr>
          <p:cNvPr id="1605" name="Google Shape;1605;p222"/>
          <p:cNvSpPr/>
          <p:nvPr/>
        </p:nvSpPr>
        <p:spPr>
          <a:xfrm>
            <a:off x="7075711" y="3085801"/>
            <a:ext cx="2065763" cy="578955"/>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How to revert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multilevel  index?</a:t>
            </a:r>
            <a:endParaRPr b="0" i="0" sz="1600" u="none" cap="none" strike="noStrike">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23"/>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RENAME AND RESET</a:t>
            </a:r>
            <a:endParaRPr b="0" i="0" sz="3600" u="none" cap="none" strike="noStrike">
              <a:latin typeface="Arial"/>
              <a:ea typeface="Arial"/>
              <a:cs typeface="Arial"/>
              <a:sym typeface="Arial"/>
            </a:endParaRPr>
          </a:p>
        </p:txBody>
      </p:sp>
      <p:sp>
        <p:nvSpPr>
          <p:cNvPr id="1612" name="Google Shape;1612;p223"/>
          <p:cNvSpPr/>
          <p:nvPr/>
        </p:nvSpPr>
        <p:spPr>
          <a:xfrm>
            <a:off x="905200" y="1434816"/>
            <a:ext cx="3564306" cy="555444"/>
          </a:xfrm>
          <a:prstGeom prst="rect">
            <a:avLst/>
          </a:prstGeom>
          <a:noFill/>
          <a:ln>
            <a:noFill/>
          </a:ln>
        </p:spPr>
        <p:txBody>
          <a:bodyPr anchorCtr="0" anchor="ctr" bIns="40825" lIns="81625" spcFirstLastPara="1" rIns="81625" wrap="square" tIns="40825">
            <a:noAutofit/>
          </a:bodyPr>
          <a:lstStyle/>
          <a:p>
            <a:pPr indent="0" lvl="0" marL="0" marR="0" rtl="0" algn="l">
              <a:lnSpc>
                <a:spcPct val="90000"/>
              </a:lnSpc>
              <a:spcBef>
                <a:spcPts val="0"/>
              </a:spcBef>
              <a:spcAft>
                <a:spcPts val="0"/>
              </a:spcAft>
              <a:buNone/>
            </a:pPr>
            <a:r>
              <a:rPr b="1" i="0" lang="en" sz="1900" u="none" cap="none" strike="noStrike">
                <a:solidFill>
                  <a:srgbClr val="FFFFFF"/>
                </a:solidFill>
                <a:latin typeface="Corbel"/>
                <a:ea typeface="Corbel"/>
                <a:cs typeface="Corbel"/>
                <a:sym typeface="Corbel"/>
              </a:rPr>
              <a:t>Rename columns</a:t>
            </a:r>
            <a:endParaRPr b="0" i="0" sz="1900" u="none" cap="none" strike="noStrike">
              <a:latin typeface="Arial"/>
              <a:ea typeface="Arial"/>
              <a:cs typeface="Arial"/>
              <a:sym typeface="Arial"/>
            </a:endParaRPr>
          </a:p>
        </p:txBody>
      </p:sp>
      <p:sp>
        <p:nvSpPr>
          <p:cNvPr id="1613" name="Google Shape;1613;p223"/>
          <p:cNvSpPr/>
          <p:nvPr/>
        </p:nvSpPr>
        <p:spPr>
          <a:xfrm>
            <a:off x="905200" y="1991892"/>
            <a:ext cx="3564306" cy="26727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614" name="Google Shape;1614;p223"/>
          <p:cNvSpPr/>
          <p:nvPr/>
        </p:nvSpPr>
        <p:spPr>
          <a:xfrm>
            <a:off x="4672947" y="1434816"/>
            <a:ext cx="3564306" cy="555444"/>
          </a:xfrm>
          <a:prstGeom prst="rect">
            <a:avLst/>
          </a:prstGeom>
          <a:noFill/>
          <a:ln>
            <a:noFill/>
          </a:ln>
        </p:spPr>
        <p:txBody>
          <a:bodyPr anchorCtr="0" anchor="ctr" bIns="40825" lIns="81625" spcFirstLastPara="1" rIns="81625" wrap="square" tIns="40825">
            <a:noAutofit/>
          </a:bodyPr>
          <a:lstStyle/>
          <a:p>
            <a:pPr indent="0" lvl="0" marL="0" marR="0" rtl="0" algn="l">
              <a:lnSpc>
                <a:spcPct val="90000"/>
              </a:lnSpc>
              <a:spcBef>
                <a:spcPts val="0"/>
              </a:spcBef>
              <a:spcAft>
                <a:spcPts val="0"/>
              </a:spcAft>
              <a:buNone/>
            </a:pPr>
            <a:r>
              <a:rPr b="1" i="0" lang="en" sz="1900" u="none" cap="none" strike="noStrike">
                <a:solidFill>
                  <a:srgbClr val="FFFFFF"/>
                </a:solidFill>
                <a:latin typeface="Corbel"/>
                <a:ea typeface="Corbel"/>
                <a:cs typeface="Corbel"/>
                <a:sym typeface="Corbel"/>
              </a:rPr>
              <a:t>Reset index</a:t>
            </a:r>
            <a:endParaRPr b="0" i="0" sz="1900" u="none" cap="none" strike="noStrike">
              <a:latin typeface="Arial"/>
              <a:ea typeface="Arial"/>
              <a:cs typeface="Arial"/>
              <a:sym typeface="Arial"/>
            </a:endParaRPr>
          </a:p>
        </p:txBody>
      </p:sp>
      <p:sp>
        <p:nvSpPr>
          <p:cNvPr id="1615" name="Google Shape;1615;p223"/>
          <p:cNvSpPr/>
          <p:nvPr/>
        </p:nvSpPr>
        <p:spPr>
          <a:xfrm>
            <a:off x="4672947" y="1991892"/>
            <a:ext cx="3564306" cy="26727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16" name="Google Shape;1616;p223"/>
          <p:cNvPicPr preferRelativeResize="0"/>
          <p:nvPr/>
        </p:nvPicPr>
        <p:blipFill rotWithShape="1">
          <a:blip r:embed="rId3">
            <a:alphaModFix/>
          </a:blip>
          <a:srcRect b="0" l="0" r="0" t="0"/>
          <a:stretch/>
        </p:blipFill>
        <p:spPr>
          <a:xfrm>
            <a:off x="173399" y="2223736"/>
            <a:ext cx="4065236" cy="720020"/>
          </a:xfrm>
          <a:prstGeom prst="rect">
            <a:avLst/>
          </a:prstGeom>
          <a:noFill/>
          <a:ln>
            <a:noFill/>
          </a:ln>
        </p:spPr>
      </p:pic>
      <p:pic>
        <p:nvPicPr>
          <p:cNvPr id="1617" name="Google Shape;1617;p223"/>
          <p:cNvPicPr preferRelativeResize="0"/>
          <p:nvPr/>
        </p:nvPicPr>
        <p:blipFill rotWithShape="1">
          <a:blip r:embed="rId4">
            <a:alphaModFix/>
          </a:blip>
          <a:srcRect b="0" l="0" r="0" t="0"/>
          <a:stretch/>
        </p:blipFill>
        <p:spPr>
          <a:xfrm>
            <a:off x="81638" y="3307848"/>
            <a:ext cx="4248935" cy="1588616"/>
          </a:xfrm>
          <a:prstGeom prst="rect">
            <a:avLst/>
          </a:prstGeom>
          <a:noFill/>
          <a:ln>
            <a:noFill/>
          </a:ln>
        </p:spPr>
      </p:pic>
      <p:pic>
        <p:nvPicPr>
          <p:cNvPr id="1618" name="Google Shape;1618;p223"/>
          <p:cNvPicPr preferRelativeResize="0"/>
          <p:nvPr/>
        </p:nvPicPr>
        <p:blipFill rotWithShape="1">
          <a:blip r:embed="rId5">
            <a:alphaModFix/>
          </a:blip>
          <a:srcRect b="0" l="0" r="0" t="0"/>
          <a:stretch/>
        </p:blipFill>
        <p:spPr>
          <a:xfrm>
            <a:off x="5420097" y="2227001"/>
            <a:ext cx="2777547" cy="555444"/>
          </a:xfrm>
          <a:prstGeom prst="rect">
            <a:avLst/>
          </a:prstGeom>
          <a:noFill/>
          <a:ln>
            <a:noFill/>
          </a:ln>
        </p:spPr>
      </p:pic>
      <p:pic>
        <p:nvPicPr>
          <p:cNvPr id="1619" name="Google Shape;1619;p223"/>
          <p:cNvPicPr preferRelativeResize="0"/>
          <p:nvPr/>
        </p:nvPicPr>
        <p:blipFill rotWithShape="1">
          <a:blip r:embed="rId6">
            <a:alphaModFix/>
          </a:blip>
          <a:srcRect b="0" l="0" r="0" t="0"/>
          <a:stretch/>
        </p:blipFill>
        <p:spPr>
          <a:xfrm>
            <a:off x="4869858" y="2969226"/>
            <a:ext cx="4067848" cy="1927238"/>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224"/>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1500" u="none" cap="none" strike="noStrike">
                <a:solidFill>
                  <a:srgbClr val="FFFFFF"/>
                </a:solidFill>
                <a:latin typeface="Corbel"/>
                <a:ea typeface="Corbel"/>
                <a:cs typeface="Corbel"/>
                <a:sym typeface="Corbel"/>
              </a:rPr>
              <a:t> GROUPBY   VS   PIVOT_TABLE</a:t>
            </a:r>
            <a:br>
              <a:rPr b="0" i="0" lang="en" sz="700" u="none" cap="none" strike="noStrike">
                <a:latin typeface="Arial"/>
                <a:ea typeface="Arial"/>
                <a:cs typeface="Arial"/>
                <a:sym typeface="Arial"/>
              </a:rPr>
            </a:br>
            <a:r>
              <a:rPr b="0" i="0" lang="en" sz="1500" u="none" cap="none" strike="noStrike">
                <a:solidFill>
                  <a:srgbClr val="FFFFFF"/>
                </a:solidFill>
                <a:latin typeface="Corbel"/>
                <a:ea typeface="Corbel"/>
                <a:cs typeface="Corbel"/>
                <a:sym typeface="Corbel"/>
              </a:rPr>
              <a:t> VS    CROSSTAB     VS     PIVOT</a:t>
            </a:r>
            <a:br>
              <a:rPr b="0" i="0" lang="en" sz="700" u="none" cap="none" strike="noStrike">
                <a:latin typeface="Arial"/>
                <a:ea typeface="Arial"/>
                <a:cs typeface="Arial"/>
                <a:sym typeface="Arial"/>
              </a:rPr>
            </a:br>
            <a:endParaRPr b="0" i="0" sz="1500" u="none" cap="none" strike="noStrike">
              <a:latin typeface="Arial"/>
              <a:ea typeface="Arial"/>
              <a:cs typeface="Arial"/>
              <a:sym typeface="Arial"/>
            </a:endParaRPr>
          </a:p>
        </p:txBody>
      </p:sp>
      <p:sp>
        <p:nvSpPr>
          <p:cNvPr id="1625" name="Google Shape;1625;p224"/>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Triplets Pictures | Download Free Images on Unsplash" id="1626" name="Google Shape;1626;p224"/>
          <p:cNvPicPr preferRelativeResize="0"/>
          <p:nvPr/>
        </p:nvPicPr>
        <p:blipFill rotWithShape="1">
          <a:blip r:embed="rId3">
            <a:alphaModFix/>
          </a:blip>
          <a:srcRect b="0" l="0" r="0" t="0"/>
          <a:stretch/>
        </p:blipFill>
        <p:spPr>
          <a:xfrm>
            <a:off x="2343658" y="1539635"/>
            <a:ext cx="3879292" cy="269819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25"/>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WHICH IS WHICH? </a:t>
            </a:r>
            <a:endParaRPr b="0" i="0" sz="3600" u="none" cap="none" strike="noStrike">
              <a:latin typeface="Arial"/>
              <a:ea typeface="Arial"/>
              <a:cs typeface="Arial"/>
              <a:sym typeface="Arial"/>
            </a:endParaRPr>
          </a:p>
        </p:txBody>
      </p:sp>
      <p:sp>
        <p:nvSpPr>
          <p:cNvPr id="1633" name="Google Shape;1633;p225"/>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34" name="Google Shape;1634;p225"/>
          <p:cNvPicPr preferRelativeResize="0"/>
          <p:nvPr/>
        </p:nvPicPr>
        <p:blipFill rotWithShape="1">
          <a:blip r:embed="rId3">
            <a:alphaModFix/>
          </a:blip>
          <a:srcRect b="0" l="0" r="0" t="0"/>
          <a:stretch/>
        </p:blipFill>
        <p:spPr>
          <a:xfrm>
            <a:off x="1092314" y="932271"/>
            <a:ext cx="6177806" cy="1834500"/>
          </a:xfrm>
          <a:prstGeom prst="rect">
            <a:avLst/>
          </a:prstGeom>
          <a:noFill/>
          <a:ln>
            <a:noFill/>
          </a:ln>
        </p:spPr>
      </p:pic>
      <p:pic>
        <p:nvPicPr>
          <p:cNvPr id="1635" name="Google Shape;1635;p225"/>
          <p:cNvPicPr preferRelativeResize="0"/>
          <p:nvPr/>
        </p:nvPicPr>
        <p:blipFill rotWithShape="1">
          <a:blip r:embed="rId4">
            <a:alphaModFix/>
          </a:blip>
          <a:srcRect b="0" l="0" r="0" t="0"/>
          <a:stretch/>
        </p:blipFill>
        <p:spPr>
          <a:xfrm>
            <a:off x="284426" y="2850366"/>
            <a:ext cx="3571365" cy="2193694"/>
          </a:xfrm>
          <a:prstGeom prst="rect">
            <a:avLst/>
          </a:prstGeom>
          <a:noFill/>
          <a:ln>
            <a:noFill/>
          </a:ln>
        </p:spPr>
      </p:pic>
      <p:pic>
        <p:nvPicPr>
          <p:cNvPr id="1636" name="Google Shape;1636;p225"/>
          <p:cNvPicPr preferRelativeResize="0"/>
          <p:nvPr/>
        </p:nvPicPr>
        <p:blipFill rotWithShape="1">
          <a:blip r:embed="rId5">
            <a:alphaModFix/>
          </a:blip>
          <a:srcRect b="0" l="0" r="0" t="0"/>
          <a:stretch/>
        </p:blipFill>
        <p:spPr>
          <a:xfrm>
            <a:off x="4182141" y="2850366"/>
            <a:ext cx="3382625" cy="2237124"/>
          </a:xfrm>
          <a:prstGeom prst="rect">
            <a:avLst/>
          </a:prstGeom>
          <a:noFill/>
          <a:ln>
            <a:noFill/>
          </a:ln>
        </p:spPr>
      </p:pic>
      <p:sp>
        <p:nvSpPr>
          <p:cNvPr id="1637" name="Google Shape;1637;p225"/>
          <p:cNvSpPr/>
          <p:nvPr/>
        </p:nvSpPr>
        <p:spPr>
          <a:xfrm>
            <a:off x="7902539" y="2108794"/>
            <a:ext cx="1043658" cy="578955"/>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Wide vs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Long?</a:t>
            </a:r>
            <a:endParaRPr b="0" i="0" sz="1600" u="none" cap="none" strike="noStrike">
              <a:latin typeface="Arial"/>
              <a:ea typeface="Arial"/>
              <a:cs typeface="Arial"/>
              <a:sym typeface="Arial"/>
            </a:endParaRPr>
          </a:p>
        </p:txBody>
      </p:sp>
      <p:sp>
        <p:nvSpPr>
          <p:cNvPr id="1638" name="Google Shape;1638;p225"/>
          <p:cNvSpPr/>
          <p:nvPr/>
        </p:nvSpPr>
        <p:spPr>
          <a:xfrm>
            <a:off x="7721303" y="3428667"/>
            <a:ext cx="1575609"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When to use?</a:t>
            </a:r>
            <a:endParaRPr b="0" i="0" sz="1600" u="none" cap="none" strike="noStrike">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26"/>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TIDY</a:t>
            </a:r>
            <a:endParaRPr b="0" i="0" sz="3600" u="none" cap="none" strike="noStrike">
              <a:latin typeface="Arial"/>
              <a:ea typeface="Arial"/>
              <a:cs typeface="Arial"/>
              <a:sym typeface="Arial"/>
            </a:endParaRPr>
          </a:p>
        </p:txBody>
      </p:sp>
      <p:sp>
        <p:nvSpPr>
          <p:cNvPr id="1645" name="Google Shape;1645;p226"/>
          <p:cNvSpPr/>
          <p:nvPr/>
        </p:nvSpPr>
        <p:spPr>
          <a:xfrm>
            <a:off x="827481" y="1545186"/>
            <a:ext cx="3295228" cy="3144904"/>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646" name="Google Shape;1646;p226"/>
          <p:cNvSpPr/>
          <p:nvPr/>
        </p:nvSpPr>
        <p:spPr>
          <a:xfrm>
            <a:off x="4240594" y="1541594"/>
            <a:ext cx="3295228" cy="3148170"/>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47" name="Google Shape;1647;p226"/>
          <p:cNvPicPr preferRelativeResize="0"/>
          <p:nvPr/>
        </p:nvPicPr>
        <p:blipFill rotWithShape="1">
          <a:blip r:embed="rId3">
            <a:alphaModFix/>
          </a:blip>
          <a:srcRect b="0" l="0" r="0" t="0"/>
          <a:stretch/>
        </p:blipFill>
        <p:spPr>
          <a:xfrm>
            <a:off x="284426" y="2019648"/>
            <a:ext cx="8358077" cy="2913388"/>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27"/>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SIMILAR?</a:t>
            </a:r>
            <a:endParaRPr b="0" i="0" sz="3600" u="none" cap="none" strike="noStrike">
              <a:latin typeface="Arial"/>
              <a:ea typeface="Arial"/>
              <a:cs typeface="Arial"/>
              <a:sym typeface="Arial"/>
            </a:endParaRPr>
          </a:p>
        </p:txBody>
      </p:sp>
      <p:sp>
        <p:nvSpPr>
          <p:cNvPr id="1653" name="Google Shape;1653;p227"/>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54" name="Google Shape;1654;p227"/>
          <p:cNvPicPr preferRelativeResize="0"/>
          <p:nvPr/>
        </p:nvPicPr>
        <p:blipFill rotWithShape="1">
          <a:blip r:embed="rId3">
            <a:alphaModFix/>
          </a:blip>
          <a:srcRect b="0" l="0" r="0" t="0"/>
          <a:stretch/>
        </p:blipFill>
        <p:spPr>
          <a:xfrm>
            <a:off x="146621" y="1508614"/>
            <a:ext cx="5420560" cy="684101"/>
          </a:xfrm>
          <a:prstGeom prst="rect">
            <a:avLst/>
          </a:prstGeom>
          <a:noFill/>
          <a:ln>
            <a:noFill/>
          </a:ln>
        </p:spPr>
      </p:pic>
      <p:pic>
        <p:nvPicPr>
          <p:cNvPr id="1655" name="Google Shape;1655;p227"/>
          <p:cNvPicPr preferRelativeResize="0"/>
          <p:nvPr/>
        </p:nvPicPr>
        <p:blipFill rotWithShape="1">
          <a:blip r:embed="rId4">
            <a:alphaModFix/>
          </a:blip>
          <a:srcRect b="0" l="0" r="0" t="0"/>
          <a:stretch/>
        </p:blipFill>
        <p:spPr>
          <a:xfrm>
            <a:off x="0" y="3926641"/>
            <a:ext cx="5984821" cy="505484"/>
          </a:xfrm>
          <a:prstGeom prst="rect">
            <a:avLst/>
          </a:prstGeom>
          <a:noFill/>
          <a:ln>
            <a:noFill/>
          </a:ln>
        </p:spPr>
      </p:pic>
      <p:pic>
        <p:nvPicPr>
          <p:cNvPr id="1656" name="Google Shape;1656;p227"/>
          <p:cNvPicPr preferRelativeResize="0"/>
          <p:nvPr/>
        </p:nvPicPr>
        <p:blipFill rotWithShape="1">
          <a:blip r:embed="rId5">
            <a:alphaModFix/>
          </a:blip>
          <a:srcRect b="0" l="0" r="0" t="0"/>
          <a:stretch/>
        </p:blipFill>
        <p:spPr>
          <a:xfrm>
            <a:off x="6164633" y="1054723"/>
            <a:ext cx="2975430" cy="1967402"/>
          </a:xfrm>
          <a:prstGeom prst="rect">
            <a:avLst/>
          </a:prstGeom>
          <a:noFill/>
          <a:ln>
            <a:noFill/>
          </a:ln>
        </p:spPr>
      </p:pic>
      <p:pic>
        <p:nvPicPr>
          <p:cNvPr id="1657" name="Google Shape;1657;p227"/>
          <p:cNvPicPr preferRelativeResize="0"/>
          <p:nvPr/>
        </p:nvPicPr>
        <p:blipFill rotWithShape="1">
          <a:blip r:embed="rId6">
            <a:alphaModFix/>
          </a:blip>
          <a:srcRect b="0" l="0" r="0" t="0"/>
          <a:stretch/>
        </p:blipFill>
        <p:spPr>
          <a:xfrm>
            <a:off x="6164633" y="3085801"/>
            <a:ext cx="2975430" cy="188021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28"/>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PIVOT_TABLE VS PD.CROSSTAB</a:t>
            </a:r>
            <a:br>
              <a:rPr b="0" i="0" lang="en" sz="1600" u="none" cap="none" strike="noStrike">
                <a:latin typeface="Arial"/>
                <a:ea typeface="Arial"/>
                <a:cs typeface="Arial"/>
                <a:sym typeface="Arial"/>
              </a:rPr>
            </a:br>
            <a:endParaRPr b="0" i="0" sz="3600" u="none" cap="none" strike="noStrike">
              <a:latin typeface="Arial"/>
              <a:ea typeface="Arial"/>
              <a:cs typeface="Arial"/>
              <a:sym typeface="Arial"/>
            </a:endParaRPr>
          </a:p>
        </p:txBody>
      </p:sp>
      <p:sp>
        <p:nvSpPr>
          <p:cNvPr id="1664" name="Google Shape;1664;p22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65" name="Google Shape;1665;p228"/>
          <p:cNvPicPr preferRelativeResize="0"/>
          <p:nvPr/>
        </p:nvPicPr>
        <p:blipFill rotWithShape="1">
          <a:blip r:embed="rId3">
            <a:alphaModFix/>
          </a:blip>
          <a:srcRect b="0" l="0" r="0" t="0"/>
          <a:stretch/>
        </p:blipFill>
        <p:spPr>
          <a:xfrm>
            <a:off x="1484175" y="2625380"/>
            <a:ext cx="5482276" cy="1810989"/>
          </a:xfrm>
          <a:prstGeom prst="rect">
            <a:avLst/>
          </a:prstGeom>
          <a:noFill/>
          <a:ln>
            <a:noFill/>
          </a:ln>
        </p:spPr>
      </p:pic>
      <p:pic>
        <p:nvPicPr>
          <p:cNvPr id="1666" name="Google Shape;1666;p228"/>
          <p:cNvPicPr preferRelativeResize="0"/>
          <p:nvPr/>
        </p:nvPicPr>
        <p:blipFill rotWithShape="1">
          <a:blip r:embed="rId4">
            <a:alphaModFix/>
          </a:blip>
          <a:srcRect b="0" l="0" r="0" t="0"/>
          <a:stretch/>
        </p:blipFill>
        <p:spPr>
          <a:xfrm>
            <a:off x="1439764" y="1588942"/>
            <a:ext cx="5570442" cy="5910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94"/>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WANT MORE?</a:t>
            </a:r>
            <a:endParaRPr b="0" i="0" sz="3600" u="none" cap="none" strike="noStrike">
              <a:latin typeface="Arial"/>
              <a:ea typeface="Arial"/>
              <a:cs typeface="Arial"/>
              <a:sym typeface="Arial"/>
            </a:endParaRPr>
          </a:p>
        </p:txBody>
      </p:sp>
      <p:sp>
        <p:nvSpPr>
          <p:cNvPr id="451" name="Google Shape;451;p94"/>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452" name="Google Shape;452;p94"/>
          <p:cNvPicPr preferRelativeResize="0"/>
          <p:nvPr/>
        </p:nvPicPr>
        <p:blipFill rotWithShape="1">
          <a:blip r:embed="rId3">
            <a:alphaModFix/>
          </a:blip>
          <a:srcRect b="0" l="0" r="0" t="0"/>
          <a:stretch/>
        </p:blipFill>
        <p:spPr>
          <a:xfrm>
            <a:off x="1167094" y="1621270"/>
            <a:ext cx="6806068" cy="189850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229"/>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WANT RELATIVE FREQUENCY?</a:t>
            </a:r>
            <a:endParaRPr b="0" i="0" sz="3600" u="none" cap="none" strike="noStrike">
              <a:latin typeface="Arial"/>
              <a:ea typeface="Arial"/>
              <a:cs typeface="Arial"/>
              <a:sym typeface="Arial"/>
            </a:endParaRPr>
          </a:p>
        </p:txBody>
      </p:sp>
      <p:sp>
        <p:nvSpPr>
          <p:cNvPr id="1672" name="Google Shape;1672;p229"/>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73" name="Google Shape;1673;p229"/>
          <p:cNvPicPr preferRelativeResize="0"/>
          <p:nvPr/>
        </p:nvPicPr>
        <p:blipFill rotWithShape="1">
          <a:blip r:embed="rId3">
            <a:alphaModFix/>
          </a:blip>
          <a:srcRect b="0" l="0" r="0" t="0"/>
          <a:stretch/>
        </p:blipFill>
        <p:spPr>
          <a:xfrm>
            <a:off x="2271163" y="1932136"/>
            <a:ext cx="4599312" cy="127709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30"/>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PRETTY EASY</a:t>
            </a:r>
            <a:endParaRPr b="0" i="0" sz="3600" u="none" cap="none" strike="noStrike">
              <a:latin typeface="Arial"/>
              <a:ea typeface="Arial"/>
              <a:cs typeface="Arial"/>
              <a:sym typeface="Arial"/>
            </a:endParaRPr>
          </a:p>
        </p:txBody>
      </p:sp>
      <p:sp>
        <p:nvSpPr>
          <p:cNvPr id="1680" name="Google Shape;1680;p230"/>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81" name="Google Shape;1681;p230"/>
          <p:cNvPicPr preferRelativeResize="0"/>
          <p:nvPr/>
        </p:nvPicPr>
        <p:blipFill rotWithShape="1">
          <a:blip r:embed="rId3">
            <a:alphaModFix/>
          </a:blip>
          <a:srcRect b="0" l="0" r="0" t="0"/>
          <a:stretch/>
        </p:blipFill>
        <p:spPr>
          <a:xfrm>
            <a:off x="2271163" y="1932136"/>
            <a:ext cx="4599312" cy="1277097"/>
          </a:xfrm>
          <a:prstGeom prst="rect">
            <a:avLst/>
          </a:prstGeom>
          <a:noFill/>
          <a:ln>
            <a:noFill/>
          </a:ln>
        </p:spPr>
      </p:pic>
      <p:pic>
        <p:nvPicPr>
          <p:cNvPr id="1682" name="Google Shape;1682;p230"/>
          <p:cNvPicPr preferRelativeResize="0"/>
          <p:nvPr/>
        </p:nvPicPr>
        <p:blipFill rotWithShape="1">
          <a:blip r:embed="rId4">
            <a:alphaModFix/>
          </a:blip>
          <a:srcRect b="0" l="0" r="0" t="0"/>
          <a:stretch/>
        </p:blipFill>
        <p:spPr>
          <a:xfrm>
            <a:off x="2271163" y="3634061"/>
            <a:ext cx="5006181" cy="62695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31"/>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NORMALIZING OVER ROWS OR DF</a:t>
            </a:r>
            <a:endParaRPr b="0" i="0" sz="3600" u="none" cap="none" strike="noStrike">
              <a:latin typeface="Arial"/>
              <a:ea typeface="Arial"/>
              <a:cs typeface="Arial"/>
              <a:sym typeface="Arial"/>
            </a:endParaRPr>
          </a:p>
        </p:txBody>
      </p:sp>
      <p:sp>
        <p:nvSpPr>
          <p:cNvPr id="1689" name="Google Shape;1689;p231"/>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690" name="Google Shape;1690;p231"/>
          <p:cNvPicPr preferRelativeResize="0"/>
          <p:nvPr/>
        </p:nvPicPr>
        <p:blipFill rotWithShape="1">
          <a:blip r:embed="rId3">
            <a:alphaModFix/>
          </a:blip>
          <a:srcRect b="0" l="0" r="0" t="0"/>
          <a:stretch/>
        </p:blipFill>
        <p:spPr>
          <a:xfrm>
            <a:off x="2271163" y="1932136"/>
            <a:ext cx="4599312" cy="1277097"/>
          </a:xfrm>
          <a:prstGeom prst="rect">
            <a:avLst/>
          </a:prstGeom>
          <a:noFill/>
          <a:ln>
            <a:noFill/>
          </a:ln>
        </p:spPr>
      </p:pic>
      <p:pic>
        <p:nvPicPr>
          <p:cNvPr id="1691" name="Google Shape;1691;p231"/>
          <p:cNvPicPr preferRelativeResize="0"/>
          <p:nvPr/>
        </p:nvPicPr>
        <p:blipFill rotWithShape="1">
          <a:blip r:embed="rId4">
            <a:alphaModFix/>
          </a:blip>
          <a:srcRect b="0" l="0" r="0" t="0"/>
          <a:stretch/>
        </p:blipFill>
        <p:spPr>
          <a:xfrm>
            <a:off x="2271163" y="3634061"/>
            <a:ext cx="5006181" cy="626956"/>
          </a:xfrm>
          <a:prstGeom prst="rect">
            <a:avLst/>
          </a:prstGeom>
          <a:noFill/>
          <a:ln>
            <a:noFill/>
          </a:ln>
        </p:spPr>
      </p:pic>
      <p:pic>
        <p:nvPicPr>
          <p:cNvPr id="1692" name="Google Shape;1692;p231"/>
          <p:cNvPicPr preferRelativeResize="0"/>
          <p:nvPr/>
        </p:nvPicPr>
        <p:blipFill rotWithShape="1">
          <a:blip r:embed="rId5">
            <a:alphaModFix/>
          </a:blip>
          <a:srcRect b="0" l="0" r="0" t="0"/>
          <a:stretch/>
        </p:blipFill>
        <p:spPr>
          <a:xfrm>
            <a:off x="2085356" y="4394572"/>
            <a:ext cx="5377783" cy="71283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232"/>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PIVOT VS PIVOT_TABLE </a:t>
            </a:r>
            <a:endParaRPr b="0" i="0" sz="3600" u="none" cap="none" strike="noStrike">
              <a:latin typeface="Arial"/>
              <a:ea typeface="Arial"/>
              <a:cs typeface="Arial"/>
              <a:sym typeface="Arial"/>
            </a:endParaRPr>
          </a:p>
        </p:txBody>
      </p:sp>
      <p:sp>
        <p:nvSpPr>
          <p:cNvPr id="1698" name="Google Shape;1698;p232"/>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Free Ignore Cliparts, Download Free Ignore Cliparts png images, Free  ClipArts on Clipart Library" id="1699" name="Google Shape;1699;p232"/>
          <p:cNvPicPr preferRelativeResize="0"/>
          <p:nvPr/>
        </p:nvPicPr>
        <p:blipFill rotWithShape="1">
          <a:blip r:embed="rId3">
            <a:alphaModFix/>
          </a:blip>
          <a:srcRect b="0" l="0" r="0" t="0"/>
          <a:stretch/>
        </p:blipFill>
        <p:spPr>
          <a:xfrm>
            <a:off x="2600980" y="1769519"/>
            <a:ext cx="3498547" cy="2684157"/>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33"/>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SETTING THE SCENE </a:t>
            </a:r>
            <a:endParaRPr b="0" i="0" sz="3600" u="none" cap="none" strike="noStrike">
              <a:latin typeface="Arial"/>
              <a:ea typeface="Arial"/>
              <a:cs typeface="Arial"/>
              <a:sym typeface="Arial"/>
            </a:endParaRPr>
          </a:p>
        </p:txBody>
      </p:sp>
      <p:sp>
        <p:nvSpPr>
          <p:cNvPr id="1706" name="Google Shape;1706;p233"/>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707" name="Google Shape;1707;p233"/>
          <p:cNvPicPr preferRelativeResize="0"/>
          <p:nvPr/>
        </p:nvPicPr>
        <p:blipFill rotWithShape="1">
          <a:blip r:embed="rId3">
            <a:alphaModFix/>
          </a:blip>
          <a:srcRect b="0" l="0" r="0" t="0"/>
          <a:stretch/>
        </p:blipFill>
        <p:spPr>
          <a:xfrm>
            <a:off x="233158" y="1262729"/>
            <a:ext cx="4370082" cy="1847888"/>
          </a:xfrm>
          <a:prstGeom prst="rect">
            <a:avLst/>
          </a:prstGeom>
          <a:noFill/>
          <a:ln>
            <a:noFill/>
          </a:ln>
        </p:spPr>
      </p:pic>
      <p:pic>
        <p:nvPicPr>
          <p:cNvPr id="1708" name="Google Shape;1708;p233"/>
          <p:cNvPicPr preferRelativeResize="0"/>
          <p:nvPr/>
        </p:nvPicPr>
        <p:blipFill rotWithShape="1">
          <a:blip r:embed="rId4">
            <a:alphaModFix/>
          </a:blip>
          <a:srcRect b="0" l="0" r="0" t="0"/>
          <a:stretch/>
        </p:blipFill>
        <p:spPr>
          <a:xfrm>
            <a:off x="4011028" y="2579991"/>
            <a:ext cx="4970588" cy="250586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234"/>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WHAT TO EXPECT?</a:t>
            </a:r>
            <a:endParaRPr b="0" i="0" sz="3600" u="none" cap="none" strike="noStrike">
              <a:latin typeface="Arial"/>
              <a:ea typeface="Arial"/>
              <a:cs typeface="Arial"/>
              <a:sym typeface="Arial"/>
            </a:endParaRPr>
          </a:p>
        </p:txBody>
      </p:sp>
      <p:sp>
        <p:nvSpPr>
          <p:cNvPr id="1715" name="Google Shape;1715;p234"/>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716" name="Google Shape;1716;p234"/>
          <p:cNvPicPr preferRelativeResize="0"/>
          <p:nvPr/>
        </p:nvPicPr>
        <p:blipFill rotWithShape="1">
          <a:blip r:embed="rId3">
            <a:alphaModFix/>
          </a:blip>
          <a:srcRect b="0" l="0" r="0" t="0"/>
          <a:stretch/>
        </p:blipFill>
        <p:spPr>
          <a:xfrm>
            <a:off x="3841875" y="3981826"/>
            <a:ext cx="3175599" cy="583853"/>
          </a:xfrm>
          <a:prstGeom prst="rect">
            <a:avLst/>
          </a:prstGeom>
          <a:noFill/>
          <a:ln>
            <a:noFill/>
          </a:ln>
        </p:spPr>
      </p:pic>
      <p:pic>
        <p:nvPicPr>
          <p:cNvPr id="1717" name="Google Shape;1717;p234"/>
          <p:cNvPicPr preferRelativeResize="0"/>
          <p:nvPr/>
        </p:nvPicPr>
        <p:blipFill rotWithShape="1">
          <a:blip r:embed="rId4">
            <a:alphaModFix/>
          </a:blip>
          <a:srcRect b="0" l="0" r="0" t="0"/>
          <a:stretch/>
        </p:blipFill>
        <p:spPr>
          <a:xfrm>
            <a:off x="4007110" y="1098480"/>
            <a:ext cx="4970588" cy="2505866"/>
          </a:xfrm>
          <a:prstGeom prst="rect">
            <a:avLst/>
          </a:prstGeom>
          <a:noFill/>
          <a:ln>
            <a:noFill/>
          </a:ln>
        </p:spPr>
      </p:pic>
      <p:pic>
        <p:nvPicPr>
          <p:cNvPr id="1718" name="Google Shape;1718;p234"/>
          <p:cNvPicPr preferRelativeResize="0"/>
          <p:nvPr/>
        </p:nvPicPr>
        <p:blipFill rotWithShape="1">
          <a:blip r:embed="rId5">
            <a:alphaModFix/>
          </a:blip>
          <a:srcRect b="0" l="0" r="0" t="0"/>
          <a:stretch/>
        </p:blipFill>
        <p:spPr>
          <a:xfrm>
            <a:off x="0" y="1383875"/>
            <a:ext cx="3675334" cy="3671940"/>
          </a:xfrm>
          <a:prstGeom prst="rect">
            <a:avLst/>
          </a:prstGeom>
          <a:noFill/>
          <a:ln>
            <a:noFill/>
          </a:ln>
        </p:spPr>
      </p:pic>
      <p:pic>
        <p:nvPicPr>
          <p:cNvPr id="1719" name="Google Shape;1719;p234"/>
          <p:cNvPicPr preferRelativeResize="0"/>
          <p:nvPr/>
        </p:nvPicPr>
        <p:blipFill rotWithShape="1">
          <a:blip r:embed="rId6">
            <a:alphaModFix/>
          </a:blip>
          <a:srcRect b="0" l="0" r="0" t="0"/>
          <a:stretch/>
        </p:blipFill>
        <p:spPr>
          <a:xfrm>
            <a:off x="7184453" y="3900844"/>
            <a:ext cx="1955715" cy="97341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35"/>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725" name="Google Shape;1725;p235"/>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p:txBody>
      </p:sp>
      <p:pic>
        <p:nvPicPr>
          <p:cNvPr id="1726" name="Google Shape;1726;p235"/>
          <p:cNvPicPr preferRelativeResize="0"/>
          <p:nvPr/>
        </p:nvPicPr>
        <p:blipFill rotWithShape="1">
          <a:blip r:embed="rId3">
            <a:alphaModFix/>
          </a:blip>
          <a:srcRect b="0" l="0" r="0" t="0"/>
          <a:stretch/>
        </p:blipFill>
        <p:spPr>
          <a:xfrm>
            <a:off x="1107988" y="1547798"/>
            <a:ext cx="6049149" cy="327748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236"/>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 </a:t>
            </a:r>
            <a:endParaRPr b="0" i="0" sz="3600" u="none" cap="none" strike="noStrike">
              <a:latin typeface="Arial"/>
              <a:ea typeface="Arial"/>
              <a:cs typeface="Arial"/>
              <a:sym typeface="Arial"/>
            </a:endParaRPr>
          </a:p>
        </p:txBody>
      </p:sp>
      <p:sp>
        <p:nvSpPr>
          <p:cNvPr id="1733" name="Google Shape;1733;p236"/>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734" name="Google Shape;1734;p236"/>
          <p:cNvPicPr preferRelativeResize="0"/>
          <p:nvPr/>
        </p:nvPicPr>
        <p:blipFill rotWithShape="1">
          <a:blip r:embed="rId3">
            <a:alphaModFix/>
          </a:blip>
          <a:srcRect b="0" l="0" r="0" t="0"/>
          <a:stretch/>
        </p:blipFill>
        <p:spPr>
          <a:xfrm>
            <a:off x="4369581" y="4249915"/>
            <a:ext cx="3175599" cy="583853"/>
          </a:xfrm>
          <a:prstGeom prst="rect">
            <a:avLst/>
          </a:prstGeom>
          <a:noFill/>
          <a:ln>
            <a:noFill/>
          </a:ln>
        </p:spPr>
      </p:pic>
      <p:pic>
        <p:nvPicPr>
          <p:cNvPr id="1735" name="Google Shape;1735;p236"/>
          <p:cNvPicPr preferRelativeResize="0"/>
          <p:nvPr/>
        </p:nvPicPr>
        <p:blipFill rotWithShape="1">
          <a:blip r:embed="rId4">
            <a:alphaModFix/>
          </a:blip>
          <a:srcRect b="0" l="0" r="0" t="0"/>
          <a:stretch/>
        </p:blipFill>
        <p:spPr>
          <a:xfrm>
            <a:off x="3687416" y="1450490"/>
            <a:ext cx="4970588" cy="2505866"/>
          </a:xfrm>
          <a:prstGeom prst="rect">
            <a:avLst/>
          </a:prstGeom>
          <a:noFill/>
          <a:ln>
            <a:noFill/>
          </a:ln>
        </p:spPr>
      </p:pic>
      <p:pic>
        <p:nvPicPr>
          <p:cNvPr id="1736" name="Google Shape;1736;p236"/>
          <p:cNvPicPr preferRelativeResize="0"/>
          <p:nvPr/>
        </p:nvPicPr>
        <p:blipFill rotWithShape="1">
          <a:blip r:embed="rId5">
            <a:alphaModFix/>
          </a:blip>
          <a:srcRect b="0" l="0" r="0" t="0"/>
          <a:stretch/>
        </p:blipFill>
        <p:spPr>
          <a:xfrm>
            <a:off x="195931" y="2108794"/>
            <a:ext cx="3048682" cy="232659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237"/>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OTHER OPTIONS?</a:t>
            </a:r>
            <a:endParaRPr b="0" i="0" sz="3600" u="none" cap="none" strike="noStrike">
              <a:latin typeface="Arial"/>
              <a:ea typeface="Arial"/>
              <a:cs typeface="Arial"/>
              <a:sym typeface="Arial"/>
            </a:endParaRPr>
          </a:p>
        </p:txBody>
      </p:sp>
      <p:sp>
        <p:nvSpPr>
          <p:cNvPr id="1742" name="Google Shape;1742;p237"/>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000" u="none" cap="none" strike="noStrike">
              <a:latin typeface="Arial"/>
              <a:ea typeface="Arial"/>
              <a:cs typeface="Arial"/>
              <a:sym typeface="Arial"/>
            </a:endParaRPr>
          </a:p>
          <a:p>
            <a:pPr indent="-171450" lvl="0" marL="165100" marR="0" rtl="0" algn="l">
              <a:lnSpc>
                <a:spcPct val="90000"/>
              </a:lnSpc>
              <a:spcBef>
                <a:spcPts val="1300"/>
              </a:spcBef>
              <a:spcAft>
                <a:spcPts val="0"/>
              </a:spcAft>
              <a:buClr>
                <a:srgbClr val="FFFFFF"/>
              </a:buClr>
              <a:buSzPts val="1300"/>
              <a:buFont typeface="Noto Sans Symbols"/>
              <a:buChar char="▪"/>
            </a:pPr>
            <a:r>
              <a:rPr b="0" i="0" lang="en" sz="1300" u="sng" cap="none" strike="noStrike">
                <a:solidFill>
                  <a:schemeClr val="hlink"/>
                </a:solidFill>
                <a:latin typeface="Corbel"/>
                <a:ea typeface="Corbel"/>
                <a:cs typeface="Corbel"/>
                <a:sym typeface="Corbel"/>
                <a:hlinkClick r:id="rId3"/>
              </a:rPr>
              <a:t>https://pandas.pydata.org/pandas-docs/stable/reference/api/pandas.DataFrame.plot.html</a:t>
            </a:r>
            <a:r>
              <a:rPr b="0" i="0" lang="en" sz="1300" u="none" cap="none" strike="noStrike">
                <a:solidFill>
                  <a:srgbClr val="FFFFFF"/>
                </a:solidFill>
                <a:latin typeface="Corbel"/>
                <a:ea typeface="Corbel"/>
                <a:cs typeface="Corbel"/>
                <a:sym typeface="Corbel"/>
              </a:rPr>
              <a:t> </a:t>
            </a:r>
            <a:endParaRPr b="0" i="0" sz="1300" u="none" cap="none" strike="noStrike">
              <a:latin typeface="Arial"/>
              <a:ea typeface="Arial"/>
              <a:cs typeface="Arial"/>
              <a:sym typeface="Arial"/>
            </a:endParaRPr>
          </a:p>
        </p:txBody>
      </p:sp>
      <p:pic>
        <p:nvPicPr>
          <p:cNvPr id="1743" name="Google Shape;1743;p237"/>
          <p:cNvPicPr preferRelativeResize="0"/>
          <p:nvPr/>
        </p:nvPicPr>
        <p:blipFill rotWithShape="1">
          <a:blip r:embed="rId4">
            <a:alphaModFix/>
          </a:blip>
          <a:srcRect b="0" l="0" r="0" t="0"/>
          <a:stretch/>
        </p:blipFill>
        <p:spPr>
          <a:xfrm>
            <a:off x="750415" y="1087377"/>
            <a:ext cx="3648883" cy="3132822"/>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38"/>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749" name="Google Shape;1749;p23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750" name="Google Shape;1750;p238"/>
          <p:cNvPicPr preferRelativeResize="0"/>
          <p:nvPr/>
        </p:nvPicPr>
        <p:blipFill rotWithShape="1">
          <a:blip r:embed="rId3">
            <a:alphaModFix/>
          </a:blip>
          <a:srcRect b="0" l="0" r="0" t="0"/>
          <a:stretch/>
        </p:blipFill>
        <p:spPr>
          <a:xfrm>
            <a:off x="827481" y="1539635"/>
            <a:ext cx="5963596" cy="25773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95"/>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lang="en" sz="3600">
                <a:solidFill>
                  <a:srgbClr val="FFFFFF"/>
                </a:solidFill>
                <a:latin typeface="Corbel"/>
                <a:ea typeface="Corbel"/>
                <a:cs typeface="Corbel"/>
                <a:sym typeface="Corbel"/>
              </a:rPr>
              <a:t>Topics</a:t>
            </a:r>
            <a:r>
              <a:rPr b="0" i="0" lang="en" sz="3600" u="none" cap="none" strike="noStrike">
                <a:solidFill>
                  <a:srgbClr val="FFFFFF"/>
                </a:solidFill>
                <a:latin typeface="Corbel"/>
                <a:ea typeface="Corbel"/>
                <a:cs typeface="Corbel"/>
                <a:sym typeface="Corbel"/>
              </a:rPr>
              <a:t> </a:t>
            </a:r>
            <a:r>
              <a:rPr lang="en" sz="3600">
                <a:solidFill>
                  <a:srgbClr val="FFFFFF"/>
                </a:solidFill>
                <a:latin typeface="Corbel"/>
                <a:ea typeface="Corbel"/>
                <a:cs typeface="Corbel"/>
                <a:sym typeface="Corbel"/>
              </a:rPr>
              <a:t>in U</a:t>
            </a:r>
            <a:r>
              <a:rPr b="0" i="0" lang="en" sz="3600" u="none" cap="none" strike="noStrike">
                <a:solidFill>
                  <a:srgbClr val="FFFFFF"/>
                </a:solidFill>
                <a:latin typeface="Corbel"/>
                <a:ea typeface="Corbel"/>
                <a:cs typeface="Corbel"/>
                <a:sym typeface="Corbel"/>
              </a:rPr>
              <a:t>dacity </a:t>
            </a:r>
            <a:r>
              <a:rPr lang="en" sz="3600">
                <a:solidFill>
                  <a:srgbClr val="FFFFFF"/>
                </a:solidFill>
                <a:latin typeface="Corbel"/>
                <a:ea typeface="Corbel"/>
                <a:cs typeface="Corbel"/>
                <a:sym typeface="Corbel"/>
              </a:rPr>
              <a:t>sessions</a:t>
            </a:r>
            <a:endParaRPr b="0" i="0" sz="3600" u="none" cap="none" strike="noStrike">
              <a:latin typeface="Arial"/>
              <a:ea typeface="Arial"/>
              <a:cs typeface="Arial"/>
              <a:sym typeface="Arial"/>
            </a:endParaRPr>
          </a:p>
        </p:txBody>
      </p:sp>
      <p:sp>
        <p:nvSpPr>
          <p:cNvPr id="458" name="Google Shape;458;p95"/>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500" u="none" cap="none" strike="noStrike">
              <a:latin typeface="Arial"/>
              <a:ea typeface="Arial"/>
              <a:cs typeface="Arial"/>
              <a:sym typeface="Arial"/>
            </a:endParaRPr>
          </a:p>
          <a:p>
            <a:pPr indent="-158750" lvl="0" marL="165100" marR="0" rtl="0" algn="l">
              <a:lnSpc>
                <a:spcPct val="90000"/>
              </a:lnSpc>
              <a:spcBef>
                <a:spcPts val="1300"/>
              </a:spcBef>
              <a:spcAft>
                <a:spcPts val="0"/>
              </a:spcAft>
              <a:buClr>
                <a:srgbClr val="FFFFFF"/>
              </a:buClr>
              <a:buSzPts val="1900"/>
              <a:buFont typeface="Noto Sans Symbols"/>
              <a:buChar char="▪"/>
            </a:pPr>
            <a:r>
              <a:rPr b="0" i="0" lang="en" sz="1900" u="none" cap="none" strike="noStrike">
                <a:solidFill>
                  <a:srgbClr val="FFFFFF"/>
                </a:solidFill>
                <a:latin typeface="Corbel"/>
                <a:ea typeface="Corbel"/>
                <a:cs typeface="Corbel"/>
                <a:sym typeface="Corbel"/>
              </a:rPr>
              <a:t>Quant vs cat</a:t>
            </a:r>
            <a:endParaRPr b="0" i="0" sz="1900" u="none" cap="none" strike="noStrike">
              <a:latin typeface="Arial"/>
              <a:ea typeface="Arial"/>
              <a:cs typeface="Arial"/>
              <a:sym typeface="Arial"/>
            </a:endParaRPr>
          </a:p>
          <a:p>
            <a:pPr indent="-158750" lvl="0" marL="165100" marR="0" rtl="0" algn="l">
              <a:lnSpc>
                <a:spcPct val="90000"/>
              </a:lnSpc>
              <a:spcBef>
                <a:spcPts val="1300"/>
              </a:spcBef>
              <a:spcAft>
                <a:spcPts val="0"/>
              </a:spcAft>
              <a:buClr>
                <a:srgbClr val="FFFFFF"/>
              </a:buClr>
              <a:buSzPts val="1900"/>
              <a:buFont typeface="Noto Sans Symbols"/>
              <a:buChar char="▪"/>
            </a:pPr>
            <a:r>
              <a:rPr b="0" i="0" lang="en" sz="1900" u="none" cap="none" strike="noStrike">
                <a:solidFill>
                  <a:srgbClr val="FFFFFF"/>
                </a:solidFill>
                <a:latin typeface="Corbel"/>
                <a:ea typeface="Corbel"/>
                <a:cs typeface="Corbel"/>
                <a:sym typeface="Corbel"/>
              </a:rPr>
              <a:t>Ordinal vs nominal </a:t>
            </a:r>
            <a:endParaRPr b="0" i="0" sz="1900" u="none" cap="none" strike="noStrike">
              <a:latin typeface="Arial"/>
              <a:ea typeface="Arial"/>
              <a:cs typeface="Arial"/>
              <a:sym typeface="Arial"/>
            </a:endParaRPr>
          </a:p>
          <a:p>
            <a:pPr indent="-158750" lvl="0" marL="165100" marR="0" rtl="0" algn="l">
              <a:lnSpc>
                <a:spcPct val="90000"/>
              </a:lnSpc>
              <a:spcBef>
                <a:spcPts val="1300"/>
              </a:spcBef>
              <a:spcAft>
                <a:spcPts val="0"/>
              </a:spcAft>
              <a:buClr>
                <a:srgbClr val="FFFFFF"/>
              </a:buClr>
              <a:buSzPts val="1900"/>
              <a:buFont typeface="Noto Sans Symbols"/>
              <a:buChar char="▪"/>
            </a:pPr>
            <a:r>
              <a:rPr b="0" i="0" lang="en" sz="1900" u="none" cap="none" strike="noStrike">
                <a:solidFill>
                  <a:srgbClr val="FFFFFF"/>
                </a:solidFill>
                <a:latin typeface="Corbel"/>
                <a:ea typeface="Corbel"/>
                <a:cs typeface="Corbel"/>
                <a:sym typeface="Corbel"/>
              </a:rPr>
              <a:t>Cont vs discrete  </a:t>
            </a:r>
            <a:endParaRPr b="0" i="0" sz="1900" u="none" cap="none" strike="noStrike">
              <a:latin typeface="Arial"/>
              <a:ea typeface="Arial"/>
              <a:cs typeface="Arial"/>
              <a:sym typeface="Arial"/>
            </a:endParaRPr>
          </a:p>
          <a:p>
            <a:pPr indent="-158750" lvl="0" marL="165100" marR="0" rtl="0" algn="l">
              <a:lnSpc>
                <a:spcPct val="90000"/>
              </a:lnSpc>
              <a:spcBef>
                <a:spcPts val="1300"/>
              </a:spcBef>
              <a:spcAft>
                <a:spcPts val="0"/>
              </a:spcAft>
              <a:buClr>
                <a:srgbClr val="FFFFFF"/>
              </a:buClr>
              <a:buSzPts val="1900"/>
              <a:buFont typeface="Noto Sans Symbols"/>
              <a:buChar char="▪"/>
            </a:pPr>
            <a:r>
              <a:rPr b="0" i="0" lang="en" sz="1900" u="none" cap="none" strike="noStrike">
                <a:solidFill>
                  <a:srgbClr val="FFFFFF"/>
                </a:solidFill>
                <a:latin typeface="Corbel"/>
                <a:ea typeface="Corbel"/>
                <a:cs typeface="Corbel"/>
                <a:sym typeface="Corbel"/>
              </a:rPr>
              <a:t>Centrality and spread</a:t>
            </a:r>
            <a:endParaRPr b="0" i="0" sz="1900" u="none" cap="none" strike="noStrike">
              <a:latin typeface="Arial"/>
              <a:ea typeface="Arial"/>
              <a:cs typeface="Arial"/>
              <a:sym typeface="Arial"/>
            </a:endParaRPr>
          </a:p>
          <a:p>
            <a:pPr indent="-158750" lvl="0" marL="165100" marR="0" rtl="0" algn="l">
              <a:lnSpc>
                <a:spcPct val="90000"/>
              </a:lnSpc>
              <a:spcBef>
                <a:spcPts val="1300"/>
              </a:spcBef>
              <a:spcAft>
                <a:spcPts val="0"/>
              </a:spcAft>
              <a:buClr>
                <a:srgbClr val="FFFFFF"/>
              </a:buClr>
              <a:buSzPts val="1900"/>
              <a:buFont typeface="Noto Sans Symbols"/>
              <a:buChar char="▪"/>
            </a:pPr>
            <a:r>
              <a:rPr b="0" i="0" lang="en" sz="1900" u="none" cap="none" strike="noStrike">
                <a:solidFill>
                  <a:srgbClr val="FFFFFF"/>
                </a:solidFill>
                <a:latin typeface="Corbel"/>
                <a:ea typeface="Corbel"/>
                <a:cs typeface="Corbel"/>
                <a:sym typeface="Corbel"/>
              </a:rPr>
              <a:t>Random variable </a:t>
            </a:r>
            <a:endParaRPr b="0" i="0" sz="1900" u="none" cap="none" strike="noStrike">
              <a:latin typeface="Arial"/>
              <a:ea typeface="Arial"/>
              <a:cs typeface="Arial"/>
              <a:sym typeface="Arial"/>
            </a:endParaRPr>
          </a:p>
          <a:p>
            <a:pPr indent="-158750" lvl="0" marL="165100" marR="0" rtl="0" algn="l">
              <a:lnSpc>
                <a:spcPct val="90000"/>
              </a:lnSpc>
              <a:spcBef>
                <a:spcPts val="1300"/>
              </a:spcBef>
              <a:spcAft>
                <a:spcPts val="0"/>
              </a:spcAft>
              <a:buClr>
                <a:srgbClr val="FFFFFF"/>
              </a:buClr>
              <a:buSzPts val="1900"/>
              <a:buFont typeface="Noto Sans Symbols"/>
              <a:buChar char="▪"/>
            </a:pPr>
            <a:r>
              <a:rPr b="0" i="0" lang="en" sz="1900" u="none" cap="none" strike="noStrike">
                <a:solidFill>
                  <a:srgbClr val="FFFFFF"/>
                </a:solidFill>
                <a:latin typeface="Corbel"/>
                <a:ea typeface="Corbel"/>
                <a:cs typeface="Corbel"/>
                <a:sym typeface="Corbel"/>
              </a:rPr>
              <a:t>Outliers</a:t>
            </a:r>
            <a:endParaRPr b="0" i="0" sz="1900" u="none" cap="none" strike="noStrike">
              <a:latin typeface="Arial"/>
              <a:ea typeface="Arial"/>
              <a:cs typeface="Arial"/>
              <a:sym typeface="Arial"/>
            </a:endParaRPr>
          </a:p>
          <a:p>
            <a:pPr indent="-158750" lvl="0" marL="165100" marR="0" rtl="0" algn="l">
              <a:lnSpc>
                <a:spcPct val="90000"/>
              </a:lnSpc>
              <a:spcBef>
                <a:spcPts val="1300"/>
              </a:spcBef>
              <a:spcAft>
                <a:spcPts val="0"/>
              </a:spcAft>
              <a:buClr>
                <a:srgbClr val="FFFFFF"/>
              </a:buClr>
              <a:buSzPts val="1900"/>
              <a:buFont typeface="Noto Sans Symbols"/>
              <a:buChar char="▪"/>
            </a:pPr>
            <a:r>
              <a:rPr b="0" i="0" lang="en" sz="1900" u="none" cap="none" strike="noStrike">
                <a:solidFill>
                  <a:srgbClr val="FFFFFF"/>
                </a:solidFill>
                <a:latin typeface="Corbel"/>
                <a:ea typeface="Corbel"/>
                <a:cs typeface="Corbel"/>
                <a:sym typeface="Corbel"/>
              </a:rPr>
              <a:t>Desc vs inf stats </a:t>
            </a:r>
            <a:endParaRPr b="0" i="0" sz="1900" u="none" cap="none" strike="noStrike">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239"/>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1" i="0" lang="en" sz="3600" u="none" cap="none" strike="noStrike">
                <a:solidFill>
                  <a:srgbClr val="FFFFFF"/>
                </a:solidFill>
                <a:latin typeface="Corbel"/>
                <a:ea typeface="Corbel"/>
                <a:cs typeface="Corbel"/>
                <a:sym typeface="Corbel"/>
              </a:rPr>
              <a:t>BAR PLOTS</a:t>
            </a:r>
            <a:br>
              <a:rPr b="0" i="0" lang="en" sz="1600" u="none" cap="none" strike="noStrike">
                <a:latin typeface="Arial"/>
                <a:ea typeface="Arial"/>
                <a:cs typeface="Arial"/>
                <a:sym typeface="Arial"/>
              </a:rPr>
            </a:br>
            <a:endParaRPr b="0" i="0" sz="3600" u="none" cap="none" strike="noStrike">
              <a:latin typeface="Arial"/>
              <a:ea typeface="Arial"/>
              <a:cs typeface="Arial"/>
              <a:sym typeface="Arial"/>
            </a:endParaRPr>
          </a:p>
        </p:txBody>
      </p:sp>
      <p:sp>
        <p:nvSpPr>
          <p:cNvPr id="1756" name="Google Shape;1756;p239"/>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5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5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5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5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5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5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5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5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5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1800"/>
              <a:buFont typeface="Noto Sans Symbols"/>
              <a:buChar char="▪"/>
            </a:pPr>
            <a:r>
              <a:rPr b="0" i="0" lang="en" sz="1800" u="none" cap="none" strike="noStrike">
                <a:solidFill>
                  <a:srgbClr val="FFFFFF"/>
                </a:solidFill>
                <a:latin typeface="Corbel"/>
                <a:ea typeface="Corbel"/>
                <a:cs typeface="Corbel"/>
                <a:sym typeface="Corbel"/>
              </a:rPr>
              <a:t>Can we use a bar plot?</a:t>
            </a:r>
            <a:endParaRPr b="0" i="0" sz="1800" u="none" cap="none" strike="noStrike">
              <a:latin typeface="Arial"/>
              <a:ea typeface="Arial"/>
              <a:cs typeface="Arial"/>
              <a:sym typeface="Arial"/>
            </a:endParaRPr>
          </a:p>
        </p:txBody>
      </p:sp>
      <p:pic>
        <p:nvPicPr>
          <p:cNvPr id="1757" name="Google Shape;1757;p239"/>
          <p:cNvPicPr preferRelativeResize="0"/>
          <p:nvPr/>
        </p:nvPicPr>
        <p:blipFill rotWithShape="1">
          <a:blip r:embed="rId3">
            <a:alphaModFix/>
          </a:blip>
          <a:srcRect b="0" l="0" r="0" t="0"/>
          <a:stretch/>
        </p:blipFill>
        <p:spPr>
          <a:xfrm>
            <a:off x="1254936" y="1691802"/>
            <a:ext cx="4971241" cy="2201204"/>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240"/>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 GROUP/AGGREGATE</a:t>
            </a:r>
            <a:endParaRPr b="0" i="0" sz="3600" u="none" cap="none" strike="noStrike">
              <a:latin typeface="Arial"/>
              <a:ea typeface="Arial"/>
              <a:cs typeface="Arial"/>
              <a:sym typeface="Arial"/>
            </a:endParaRPr>
          </a:p>
        </p:txBody>
      </p:sp>
      <p:sp>
        <p:nvSpPr>
          <p:cNvPr id="1764" name="Google Shape;1764;p240"/>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765" name="Google Shape;1765;p240"/>
          <p:cNvPicPr preferRelativeResize="0"/>
          <p:nvPr/>
        </p:nvPicPr>
        <p:blipFill rotWithShape="1">
          <a:blip r:embed="rId3">
            <a:alphaModFix/>
          </a:blip>
          <a:srcRect b="0" l="0" r="0" t="0"/>
          <a:stretch/>
        </p:blipFill>
        <p:spPr>
          <a:xfrm>
            <a:off x="1388822" y="1638576"/>
            <a:ext cx="5241943" cy="2670116"/>
          </a:xfrm>
          <a:prstGeom prst="rect">
            <a:avLst/>
          </a:prstGeom>
          <a:noFill/>
          <a:ln>
            <a:noFill/>
          </a:ln>
        </p:spPr>
      </p:pic>
      <p:sp>
        <p:nvSpPr>
          <p:cNvPr id="1766" name="Google Shape;1766;p240"/>
          <p:cNvSpPr/>
          <p:nvPr/>
        </p:nvSpPr>
        <p:spPr>
          <a:xfrm>
            <a:off x="3982292" y="4685845"/>
            <a:ext cx="4542327"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Can we draw bar charts for all 4 columns?</a:t>
            </a:r>
            <a:endParaRPr b="0" i="0" sz="1600" u="none" cap="none" strike="noStrike">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241"/>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773" name="Google Shape;1773;p241"/>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774" name="Google Shape;1774;p241"/>
          <p:cNvPicPr preferRelativeResize="0"/>
          <p:nvPr/>
        </p:nvPicPr>
        <p:blipFill rotWithShape="1">
          <a:blip r:embed="rId3">
            <a:alphaModFix/>
          </a:blip>
          <a:srcRect b="0" l="0" r="0" t="0"/>
          <a:stretch/>
        </p:blipFill>
        <p:spPr>
          <a:xfrm>
            <a:off x="2165034" y="524423"/>
            <a:ext cx="4776950" cy="3258214"/>
          </a:xfrm>
          <a:prstGeom prst="rect">
            <a:avLst/>
          </a:prstGeom>
          <a:noFill/>
          <a:ln>
            <a:noFill/>
          </a:ln>
        </p:spPr>
      </p:pic>
      <p:pic>
        <p:nvPicPr>
          <p:cNvPr id="1775" name="Google Shape;1775;p241"/>
          <p:cNvPicPr preferRelativeResize="0"/>
          <p:nvPr/>
        </p:nvPicPr>
        <p:blipFill rotWithShape="1">
          <a:blip r:embed="rId4">
            <a:alphaModFix/>
          </a:blip>
          <a:srcRect b="0" l="0" r="0" t="0"/>
          <a:stretch/>
        </p:blipFill>
        <p:spPr>
          <a:xfrm>
            <a:off x="484602" y="4249915"/>
            <a:ext cx="3175599" cy="583853"/>
          </a:xfrm>
          <a:prstGeom prst="rect">
            <a:avLst/>
          </a:prstGeom>
          <a:noFill/>
          <a:ln>
            <a:noFill/>
          </a:ln>
        </p:spPr>
      </p:pic>
      <p:sp>
        <p:nvSpPr>
          <p:cNvPr id="1776" name="Google Shape;1776;p241"/>
          <p:cNvSpPr/>
          <p:nvPr/>
        </p:nvSpPr>
        <p:spPr>
          <a:xfrm>
            <a:off x="3797137" y="4483717"/>
            <a:ext cx="4065562"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How to convert to bar.. Multiple bars?</a:t>
            </a:r>
            <a:endParaRPr b="0" i="0" sz="1600" u="none" cap="none" strike="noStrike">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242"/>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a:t>
            </a:r>
            <a:endParaRPr b="0" i="0" sz="3600" u="none" cap="none" strike="noStrike">
              <a:latin typeface="Arial"/>
              <a:ea typeface="Arial"/>
              <a:cs typeface="Arial"/>
              <a:sym typeface="Arial"/>
            </a:endParaRPr>
          </a:p>
        </p:txBody>
      </p:sp>
      <p:sp>
        <p:nvSpPr>
          <p:cNvPr id="1783" name="Google Shape;1783;p242"/>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784" name="Google Shape;1784;p242"/>
          <p:cNvPicPr preferRelativeResize="0"/>
          <p:nvPr/>
        </p:nvPicPr>
        <p:blipFill rotWithShape="1">
          <a:blip r:embed="rId3">
            <a:alphaModFix/>
          </a:blip>
          <a:srcRect b="0" l="0" r="0" t="0"/>
          <a:stretch/>
        </p:blipFill>
        <p:spPr>
          <a:xfrm>
            <a:off x="4768300" y="1389753"/>
            <a:ext cx="3751942" cy="2559092"/>
          </a:xfrm>
          <a:prstGeom prst="rect">
            <a:avLst/>
          </a:prstGeom>
          <a:noFill/>
          <a:ln>
            <a:noFill/>
          </a:ln>
        </p:spPr>
      </p:pic>
      <p:pic>
        <p:nvPicPr>
          <p:cNvPr id="1785" name="Google Shape;1785;p242"/>
          <p:cNvPicPr preferRelativeResize="0"/>
          <p:nvPr/>
        </p:nvPicPr>
        <p:blipFill rotWithShape="1">
          <a:blip r:embed="rId4">
            <a:alphaModFix/>
          </a:blip>
          <a:srcRect b="0" l="0" r="0" t="0"/>
          <a:stretch/>
        </p:blipFill>
        <p:spPr>
          <a:xfrm>
            <a:off x="484602" y="4249915"/>
            <a:ext cx="3175599" cy="583853"/>
          </a:xfrm>
          <a:prstGeom prst="rect">
            <a:avLst/>
          </a:prstGeom>
          <a:noFill/>
          <a:ln>
            <a:noFill/>
          </a:ln>
        </p:spPr>
      </p:pic>
      <p:pic>
        <p:nvPicPr>
          <p:cNvPr id="1786" name="Google Shape;1786;p242"/>
          <p:cNvPicPr preferRelativeResize="0"/>
          <p:nvPr/>
        </p:nvPicPr>
        <p:blipFill rotWithShape="1">
          <a:blip r:embed="rId5">
            <a:alphaModFix/>
          </a:blip>
          <a:srcRect b="0" l="0" r="0" t="0"/>
          <a:stretch/>
        </p:blipFill>
        <p:spPr>
          <a:xfrm>
            <a:off x="4182141" y="4249915"/>
            <a:ext cx="3946044" cy="583853"/>
          </a:xfrm>
          <a:prstGeom prst="rect">
            <a:avLst/>
          </a:prstGeom>
          <a:noFill/>
          <a:ln>
            <a:noFill/>
          </a:ln>
        </p:spPr>
      </p:pic>
      <p:pic>
        <p:nvPicPr>
          <p:cNvPr id="1787" name="Google Shape;1787;p242"/>
          <p:cNvPicPr preferRelativeResize="0"/>
          <p:nvPr/>
        </p:nvPicPr>
        <p:blipFill rotWithShape="1">
          <a:blip r:embed="rId6">
            <a:alphaModFix/>
          </a:blip>
          <a:srcRect b="0" l="0" r="0" t="0"/>
          <a:stretch/>
        </p:blipFill>
        <p:spPr>
          <a:xfrm>
            <a:off x="135192" y="1606576"/>
            <a:ext cx="4320447" cy="2200878"/>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243"/>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SIMILAR SOLUTION</a:t>
            </a:r>
            <a:endParaRPr b="0" i="0" sz="3600" u="none" cap="none" strike="noStrike">
              <a:latin typeface="Arial"/>
              <a:ea typeface="Arial"/>
              <a:cs typeface="Arial"/>
              <a:sym typeface="Arial"/>
            </a:endParaRPr>
          </a:p>
        </p:txBody>
      </p:sp>
      <p:sp>
        <p:nvSpPr>
          <p:cNvPr id="1794" name="Google Shape;1794;p243"/>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795" name="Google Shape;1795;p243"/>
          <p:cNvPicPr preferRelativeResize="0"/>
          <p:nvPr/>
        </p:nvPicPr>
        <p:blipFill rotWithShape="1">
          <a:blip r:embed="rId3">
            <a:alphaModFix/>
          </a:blip>
          <a:srcRect b="0" l="0" r="0" t="0"/>
          <a:stretch/>
        </p:blipFill>
        <p:spPr>
          <a:xfrm>
            <a:off x="4768300" y="1389753"/>
            <a:ext cx="3751942" cy="2559092"/>
          </a:xfrm>
          <a:prstGeom prst="rect">
            <a:avLst/>
          </a:prstGeom>
          <a:noFill/>
          <a:ln>
            <a:noFill/>
          </a:ln>
        </p:spPr>
      </p:pic>
      <p:pic>
        <p:nvPicPr>
          <p:cNvPr id="1796" name="Google Shape;1796;p243"/>
          <p:cNvPicPr preferRelativeResize="0"/>
          <p:nvPr/>
        </p:nvPicPr>
        <p:blipFill rotWithShape="1">
          <a:blip r:embed="rId4">
            <a:alphaModFix/>
          </a:blip>
          <a:srcRect b="0" l="0" r="0" t="0"/>
          <a:stretch/>
        </p:blipFill>
        <p:spPr>
          <a:xfrm>
            <a:off x="484602" y="4249915"/>
            <a:ext cx="3175599" cy="583853"/>
          </a:xfrm>
          <a:prstGeom prst="rect">
            <a:avLst/>
          </a:prstGeom>
          <a:noFill/>
          <a:ln>
            <a:noFill/>
          </a:ln>
        </p:spPr>
      </p:pic>
      <p:pic>
        <p:nvPicPr>
          <p:cNvPr id="1797" name="Google Shape;1797;p243"/>
          <p:cNvPicPr preferRelativeResize="0"/>
          <p:nvPr/>
        </p:nvPicPr>
        <p:blipFill rotWithShape="1">
          <a:blip r:embed="rId5">
            <a:alphaModFix/>
          </a:blip>
          <a:srcRect b="0" l="0" r="0" t="0"/>
          <a:stretch/>
        </p:blipFill>
        <p:spPr>
          <a:xfrm>
            <a:off x="4457424" y="4027868"/>
            <a:ext cx="3946044" cy="583853"/>
          </a:xfrm>
          <a:prstGeom prst="rect">
            <a:avLst/>
          </a:prstGeom>
          <a:noFill/>
          <a:ln>
            <a:noFill/>
          </a:ln>
        </p:spPr>
      </p:pic>
      <p:pic>
        <p:nvPicPr>
          <p:cNvPr id="1798" name="Google Shape;1798;p243"/>
          <p:cNvPicPr preferRelativeResize="0"/>
          <p:nvPr/>
        </p:nvPicPr>
        <p:blipFill rotWithShape="1">
          <a:blip r:embed="rId6">
            <a:alphaModFix/>
          </a:blip>
          <a:srcRect b="0" l="0" r="0" t="0"/>
          <a:stretch/>
        </p:blipFill>
        <p:spPr>
          <a:xfrm>
            <a:off x="135192" y="1606576"/>
            <a:ext cx="4320447" cy="2200878"/>
          </a:xfrm>
          <a:prstGeom prst="rect">
            <a:avLst/>
          </a:prstGeom>
          <a:noFill/>
          <a:ln>
            <a:noFill/>
          </a:ln>
        </p:spPr>
      </p:pic>
      <p:pic>
        <p:nvPicPr>
          <p:cNvPr id="1799" name="Google Shape;1799;p243"/>
          <p:cNvPicPr preferRelativeResize="0"/>
          <p:nvPr/>
        </p:nvPicPr>
        <p:blipFill rotWithShape="1">
          <a:blip r:embed="rId7">
            <a:alphaModFix/>
          </a:blip>
          <a:srcRect b="0" l="0" r="0" t="0"/>
          <a:stretch/>
        </p:blipFill>
        <p:spPr>
          <a:xfrm>
            <a:off x="4457424" y="4718826"/>
            <a:ext cx="1854811" cy="36997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244"/>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HOW TO GET THIS?</a:t>
            </a:r>
            <a:endParaRPr b="0" i="0" sz="3600" u="none" cap="none" strike="noStrike">
              <a:latin typeface="Arial"/>
              <a:ea typeface="Arial"/>
              <a:cs typeface="Arial"/>
              <a:sym typeface="Arial"/>
            </a:endParaRPr>
          </a:p>
        </p:txBody>
      </p:sp>
      <p:sp>
        <p:nvSpPr>
          <p:cNvPr id="1805" name="Google Shape;1805;p244"/>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806" name="Google Shape;1806;p244"/>
          <p:cNvPicPr preferRelativeResize="0"/>
          <p:nvPr/>
        </p:nvPicPr>
        <p:blipFill rotWithShape="1">
          <a:blip r:embed="rId3">
            <a:alphaModFix/>
          </a:blip>
          <a:srcRect b="0" l="0" r="0" t="0"/>
          <a:stretch/>
        </p:blipFill>
        <p:spPr>
          <a:xfrm>
            <a:off x="1856117" y="1281995"/>
            <a:ext cx="5146267" cy="2727260"/>
          </a:xfrm>
          <a:prstGeom prst="rect">
            <a:avLst/>
          </a:prstGeom>
          <a:noFill/>
          <a:ln>
            <a:noFill/>
          </a:ln>
        </p:spPr>
      </p:pic>
      <p:pic>
        <p:nvPicPr>
          <p:cNvPr id="1807" name="Google Shape;1807;p244"/>
          <p:cNvPicPr preferRelativeResize="0"/>
          <p:nvPr/>
        </p:nvPicPr>
        <p:blipFill rotWithShape="1">
          <a:blip r:embed="rId4">
            <a:alphaModFix/>
          </a:blip>
          <a:srcRect b="0" l="0" r="0" t="0"/>
          <a:stretch/>
        </p:blipFill>
        <p:spPr>
          <a:xfrm>
            <a:off x="2037026" y="4249915"/>
            <a:ext cx="3946044" cy="583853"/>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245"/>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a:t>
            </a:r>
            <a:endParaRPr b="0" i="0" sz="3600" u="none" cap="none" strike="noStrike">
              <a:latin typeface="Arial"/>
              <a:ea typeface="Arial"/>
              <a:cs typeface="Arial"/>
              <a:sym typeface="Arial"/>
            </a:endParaRPr>
          </a:p>
        </p:txBody>
      </p:sp>
      <p:sp>
        <p:nvSpPr>
          <p:cNvPr id="1813" name="Google Shape;1813;p245"/>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814" name="Google Shape;1814;p245"/>
          <p:cNvPicPr preferRelativeResize="0"/>
          <p:nvPr/>
        </p:nvPicPr>
        <p:blipFill rotWithShape="1">
          <a:blip r:embed="rId3">
            <a:alphaModFix/>
          </a:blip>
          <a:srcRect b="0" l="0" r="0" t="0"/>
          <a:stretch/>
        </p:blipFill>
        <p:spPr>
          <a:xfrm>
            <a:off x="1856117" y="1281995"/>
            <a:ext cx="5146267" cy="2727260"/>
          </a:xfrm>
          <a:prstGeom prst="rect">
            <a:avLst/>
          </a:prstGeom>
          <a:noFill/>
          <a:ln>
            <a:noFill/>
          </a:ln>
        </p:spPr>
      </p:pic>
      <p:pic>
        <p:nvPicPr>
          <p:cNvPr id="1815" name="Google Shape;1815;p245"/>
          <p:cNvPicPr preferRelativeResize="0"/>
          <p:nvPr/>
        </p:nvPicPr>
        <p:blipFill rotWithShape="1">
          <a:blip r:embed="rId4">
            <a:alphaModFix/>
          </a:blip>
          <a:srcRect b="0" l="0" r="0" t="0"/>
          <a:stretch/>
        </p:blipFill>
        <p:spPr>
          <a:xfrm>
            <a:off x="4828059" y="4282569"/>
            <a:ext cx="4094482" cy="551199"/>
          </a:xfrm>
          <a:prstGeom prst="rect">
            <a:avLst/>
          </a:prstGeom>
          <a:noFill/>
          <a:ln>
            <a:noFill/>
          </a:ln>
        </p:spPr>
      </p:pic>
      <p:pic>
        <p:nvPicPr>
          <p:cNvPr id="1816" name="Google Shape;1816;p245"/>
          <p:cNvPicPr preferRelativeResize="0"/>
          <p:nvPr/>
        </p:nvPicPr>
        <p:blipFill rotWithShape="1">
          <a:blip r:embed="rId5">
            <a:alphaModFix/>
          </a:blip>
          <a:srcRect b="0" l="0" r="0" t="0"/>
          <a:stretch/>
        </p:blipFill>
        <p:spPr>
          <a:xfrm>
            <a:off x="234464" y="4290732"/>
            <a:ext cx="3946044" cy="583853"/>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46"/>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STACKED?</a:t>
            </a:r>
            <a:endParaRPr b="0" i="0" sz="3600" u="none" cap="none" strike="noStrike">
              <a:latin typeface="Arial"/>
              <a:ea typeface="Arial"/>
              <a:cs typeface="Arial"/>
              <a:sym typeface="Arial"/>
            </a:endParaRPr>
          </a:p>
        </p:txBody>
      </p:sp>
      <p:sp>
        <p:nvSpPr>
          <p:cNvPr id="1822" name="Google Shape;1822;p246"/>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823" name="Google Shape;1823;p246"/>
          <p:cNvPicPr preferRelativeResize="0"/>
          <p:nvPr/>
        </p:nvPicPr>
        <p:blipFill rotWithShape="1">
          <a:blip r:embed="rId3">
            <a:alphaModFix/>
          </a:blip>
          <a:srcRect b="0" l="0" r="0" t="0"/>
          <a:stretch/>
        </p:blipFill>
        <p:spPr>
          <a:xfrm>
            <a:off x="2276062" y="1539635"/>
            <a:ext cx="3810392" cy="2582603"/>
          </a:xfrm>
          <a:prstGeom prst="rect">
            <a:avLst/>
          </a:prstGeom>
          <a:noFill/>
          <a:ln>
            <a:noFill/>
          </a:ln>
        </p:spPr>
      </p:pic>
      <p:pic>
        <p:nvPicPr>
          <p:cNvPr id="1824" name="Google Shape;1824;p246"/>
          <p:cNvPicPr preferRelativeResize="0"/>
          <p:nvPr/>
        </p:nvPicPr>
        <p:blipFill rotWithShape="1">
          <a:blip r:embed="rId4">
            <a:alphaModFix/>
          </a:blip>
          <a:srcRect b="0" l="0" r="0" t="0"/>
          <a:stretch/>
        </p:blipFill>
        <p:spPr>
          <a:xfrm>
            <a:off x="234464" y="4290732"/>
            <a:ext cx="3946044" cy="583853"/>
          </a:xfrm>
          <a:prstGeom prst="rect">
            <a:avLst/>
          </a:prstGeom>
          <a:noFill/>
          <a:ln>
            <a:noFill/>
          </a:ln>
        </p:spPr>
      </p:pic>
      <p:pic>
        <p:nvPicPr>
          <p:cNvPr id="1825" name="Google Shape;1825;p246"/>
          <p:cNvPicPr preferRelativeResize="0"/>
          <p:nvPr/>
        </p:nvPicPr>
        <p:blipFill rotWithShape="1">
          <a:blip r:embed="rId5">
            <a:alphaModFix/>
          </a:blip>
          <a:srcRect b="0" l="0" r="0" t="0"/>
          <a:stretch/>
        </p:blipFill>
        <p:spPr>
          <a:xfrm>
            <a:off x="4476690" y="4273099"/>
            <a:ext cx="4548205" cy="60148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247"/>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WHAT ABOUT HORIZONTAL STACKED?</a:t>
            </a:r>
            <a:endParaRPr b="0" i="0" sz="3600" u="none" cap="none" strike="noStrike">
              <a:latin typeface="Arial"/>
              <a:ea typeface="Arial"/>
              <a:cs typeface="Arial"/>
              <a:sym typeface="Arial"/>
            </a:endParaRPr>
          </a:p>
        </p:txBody>
      </p:sp>
      <p:sp>
        <p:nvSpPr>
          <p:cNvPr id="1831" name="Google Shape;1831;p247"/>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832" name="Google Shape;1832;p247"/>
          <p:cNvPicPr preferRelativeResize="0"/>
          <p:nvPr/>
        </p:nvPicPr>
        <p:blipFill rotWithShape="1">
          <a:blip r:embed="rId3">
            <a:alphaModFix/>
          </a:blip>
          <a:srcRect b="0" l="0" r="0" t="0"/>
          <a:stretch/>
        </p:blipFill>
        <p:spPr>
          <a:xfrm>
            <a:off x="1901834" y="1539635"/>
            <a:ext cx="4391633" cy="303486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248"/>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CORRECT </a:t>
            </a:r>
            <a:r>
              <a:rPr b="0" i="0" lang="en" sz="3600" u="none" cap="none" strike="noStrike">
                <a:solidFill>
                  <a:srgbClr val="FFFFFF"/>
                </a:solidFill>
                <a:latin typeface="Noto Sans Symbols"/>
                <a:ea typeface="Noto Sans Symbols"/>
                <a:cs typeface="Noto Sans Symbols"/>
                <a:sym typeface="Noto Sans Symbols"/>
              </a:rPr>
              <a:t>☺</a:t>
            </a:r>
            <a:endParaRPr b="0" i="0" sz="3600" u="none" cap="none" strike="noStrike">
              <a:latin typeface="Arial"/>
              <a:ea typeface="Arial"/>
              <a:cs typeface="Arial"/>
              <a:sym typeface="Arial"/>
            </a:endParaRPr>
          </a:p>
        </p:txBody>
      </p:sp>
      <p:sp>
        <p:nvSpPr>
          <p:cNvPr id="1838" name="Google Shape;1838;p24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839" name="Google Shape;1839;p248"/>
          <p:cNvPicPr preferRelativeResize="0"/>
          <p:nvPr/>
        </p:nvPicPr>
        <p:blipFill rotWithShape="1">
          <a:blip r:embed="rId3">
            <a:alphaModFix/>
          </a:blip>
          <a:srcRect b="0" l="0" r="0" t="0"/>
          <a:stretch/>
        </p:blipFill>
        <p:spPr>
          <a:xfrm>
            <a:off x="1901834" y="1539635"/>
            <a:ext cx="4391633" cy="3034860"/>
          </a:xfrm>
          <a:prstGeom prst="rect">
            <a:avLst/>
          </a:prstGeom>
          <a:noFill/>
          <a:ln>
            <a:noFill/>
          </a:ln>
        </p:spPr>
      </p:pic>
      <p:pic>
        <p:nvPicPr>
          <p:cNvPr id="1840" name="Google Shape;1840;p248"/>
          <p:cNvPicPr preferRelativeResize="0"/>
          <p:nvPr/>
        </p:nvPicPr>
        <p:blipFill rotWithShape="1">
          <a:blip r:embed="rId4">
            <a:alphaModFix/>
          </a:blip>
          <a:srcRect b="0" l="0" r="0" t="0"/>
          <a:stretch/>
        </p:blipFill>
        <p:spPr>
          <a:xfrm>
            <a:off x="2056293" y="4771725"/>
            <a:ext cx="4237180" cy="3696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96"/>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انت جاي تعمل ايه؟</a:t>
            </a:r>
            <a:endParaRPr b="0" i="0" sz="3600" u="none" cap="none" strike="noStrike">
              <a:latin typeface="Arial"/>
              <a:ea typeface="Arial"/>
              <a:cs typeface="Arial"/>
              <a:sym typeface="Arial"/>
            </a:endParaRPr>
          </a:p>
        </p:txBody>
      </p:sp>
      <p:sp>
        <p:nvSpPr>
          <p:cNvPr id="464" name="Google Shape;464;p96"/>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465" name="Google Shape;465;p96"/>
          <p:cNvPicPr preferRelativeResize="0"/>
          <p:nvPr/>
        </p:nvPicPr>
        <p:blipFill>
          <a:blip r:embed="rId3">
            <a:alphaModFix/>
          </a:blip>
          <a:stretch>
            <a:fillRect/>
          </a:stretch>
        </p:blipFill>
        <p:spPr>
          <a:xfrm>
            <a:off x="415636" y="1640475"/>
            <a:ext cx="8312727" cy="263679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49"/>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HISTOGRAMS VS BAR PLOTS?</a:t>
            </a:r>
            <a:endParaRPr b="0" i="0" sz="3600" u="none" cap="none" strike="noStrike">
              <a:latin typeface="Arial"/>
              <a:ea typeface="Arial"/>
              <a:cs typeface="Arial"/>
              <a:sym typeface="Arial"/>
            </a:endParaRPr>
          </a:p>
        </p:txBody>
      </p:sp>
      <p:sp>
        <p:nvSpPr>
          <p:cNvPr id="1847" name="Google Shape;1847;p249"/>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Difference Between Histogram and Bar Graph (with Comparison Chart) - Key  Differences" id="1848" name="Google Shape;1848;p249"/>
          <p:cNvPicPr preferRelativeResize="0"/>
          <p:nvPr/>
        </p:nvPicPr>
        <p:blipFill rotWithShape="1">
          <a:blip r:embed="rId3">
            <a:alphaModFix/>
          </a:blip>
          <a:srcRect b="0" l="0" r="0" t="0"/>
          <a:stretch/>
        </p:blipFill>
        <p:spPr>
          <a:xfrm>
            <a:off x="1107988" y="1389753"/>
            <a:ext cx="5375497" cy="2355331"/>
          </a:xfrm>
          <a:prstGeom prst="rect">
            <a:avLst/>
          </a:prstGeom>
          <a:noFill/>
          <a:ln>
            <a:noFill/>
          </a:ln>
        </p:spPr>
      </p:pic>
      <p:sp>
        <p:nvSpPr>
          <p:cNvPr id="1849" name="Google Shape;1849;p249"/>
          <p:cNvSpPr/>
          <p:nvPr/>
        </p:nvSpPr>
        <p:spPr>
          <a:xfrm>
            <a:off x="5463201" y="4566332"/>
            <a:ext cx="2105275"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Any differences?</a:t>
            </a:r>
            <a:endParaRPr b="0" i="0" sz="1600" u="none" cap="none" strike="noStrike">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250"/>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856" name="Google Shape;1856;p250"/>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Why is a bar graph preferable than a histogram? - Quora" id="1857" name="Google Shape;1857;p250"/>
          <p:cNvPicPr preferRelativeResize="0"/>
          <p:nvPr/>
        </p:nvPicPr>
        <p:blipFill rotWithShape="1">
          <a:blip r:embed="rId3">
            <a:alphaModFix/>
          </a:blip>
          <a:srcRect b="0" l="0" r="0" t="0"/>
          <a:stretch/>
        </p:blipFill>
        <p:spPr>
          <a:xfrm>
            <a:off x="1447601" y="1389753"/>
            <a:ext cx="4871320" cy="2952246"/>
          </a:xfrm>
          <a:prstGeom prst="rect">
            <a:avLst/>
          </a:prstGeom>
          <a:noFill/>
          <a:ln>
            <a:noFill/>
          </a:ln>
        </p:spPr>
      </p:pic>
      <p:sp>
        <p:nvSpPr>
          <p:cNvPr id="1858" name="Google Shape;1858;p250"/>
          <p:cNvSpPr/>
          <p:nvPr/>
        </p:nvSpPr>
        <p:spPr>
          <a:xfrm>
            <a:off x="4506080" y="4696948"/>
            <a:ext cx="2388395" cy="578955"/>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Number of Axes needed?</a:t>
            </a:r>
            <a:endParaRPr b="0" i="0" sz="1600" u="none" cap="none" strike="noStrike">
              <a:latin typeface="Arial"/>
              <a:ea typeface="Arial"/>
              <a:cs typeface="Arial"/>
              <a:sym typeface="Arial"/>
            </a:endParaRPr>
          </a:p>
        </p:txBody>
      </p:sp>
      <p:sp>
        <p:nvSpPr>
          <p:cNvPr id="1859" name="Google Shape;1859;p250"/>
          <p:cNvSpPr/>
          <p:nvPr/>
        </p:nvSpPr>
        <p:spPr>
          <a:xfrm>
            <a:off x="6452651" y="4696948"/>
            <a:ext cx="2449460"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Sure for bar graph?</a:t>
            </a:r>
            <a:endParaRPr b="0" i="0" sz="1600" u="none" cap="none" strike="noStrike">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251"/>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COUNTPLOT</a:t>
            </a:r>
            <a:endParaRPr b="0" i="0" sz="3600" u="none" cap="none" strike="noStrike">
              <a:latin typeface="Arial"/>
              <a:ea typeface="Arial"/>
              <a:cs typeface="Arial"/>
              <a:sym typeface="Arial"/>
            </a:endParaRPr>
          </a:p>
        </p:txBody>
      </p:sp>
      <p:sp>
        <p:nvSpPr>
          <p:cNvPr id="1866" name="Google Shape;1866;p251"/>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rPr b="0" i="0" lang="en" sz="2000" u="none" cap="none" strike="noStrike">
                <a:solidFill>
                  <a:srgbClr val="FFFFFF"/>
                </a:solidFill>
                <a:latin typeface="Corbel"/>
                <a:ea typeface="Corbel"/>
                <a:cs typeface="Corbel"/>
                <a:sym typeface="Corbel"/>
              </a:rPr>
              <a:t>http://seaborn.pydata.org/examples/index.html</a:t>
            </a:r>
            <a:endParaRPr b="0" i="0" sz="2000" u="none" cap="none" strike="noStrike">
              <a:latin typeface="Arial"/>
              <a:ea typeface="Arial"/>
              <a:cs typeface="Arial"/>
              <a:sym typeface="Arial"/>
            </a:endParaRPr>
          </a:p>
        </p:txBody>
      </p:sp>
      <p:pic>
        <p:nvPicPr>
          <p:cNvPr id="1867" name="Google Shape;1867;p251"/>
          <p:cNvPicPr preferRelativeResize="0"/>
          <p:nvPr/>
        </p:nvPicPr>
        <p:blipFill rotWithShape="1">
          <a:blip r:embed="rId3">
            <a:alphaModFix/>
          </a:blip>
          <a:srcRect b="0" l="0" r="0" t="0"/>
          <a:stretch/>
        </p:blipFill>
        <p:spPr>
          <a:xfrm>
            <a:off x="5379931" y="1471062"/>
            <a:ext cx="3627530" cy="527035"/>
          </a:xfrm>
          <a:prstGeom prst="rect">
            <a:avLst/>
          </a:prstGeom>
          <a:noFill/>
          <a:ln>
            <a:noFill/>
          </a:ln>
        </p:spPr>
      </p:pic>
      <p:pic>
        <p:nvPicPr>
          <p:cNvPr id="1868" name="Google Shape;1868;p251"/>
          <p:cNvPicPr preferRelativeResize="0"/>
          <p:nvPr/>
        </p:nvPicPr>
        <p:blipFill rotWithShape="1">
          <a:blip r:embed="rId4">
            <a:alphaModFix/>
          </a:blip>
          <a:srcRect b="0" l="0" r="0" t="0"/>
          <a:stretch/>
        </p:blipFill>
        <p:spPr>
          <a:xfrm>
            <a:off x="5626477" y="2460477"/>
            <a:ext cx="3134455" cy="2505866"/>
          </a:xfrm>
          <a:prstGeom prst="rect">
            <a:avLst/>
          </a:prstGeom>
          <a:noFill/>
          <a:ln>
            <a:noFill/>
          </a:ln>
        </p:spPr>
      </p:pic>
      <p:sp>
        <p:nvSpPr>
          <p:cNvPr id="1869" name="Google Shape;1869;p251"/>
          <p:cNvSpPr/>
          <p:nvPr/>
        </p:nvSpPr>
        <p:spPr>
          <a:xfrm>
            <a:off x="326225" y="4088931"/>
            <a:ext cx="3440543"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Also check their tutorial tab</a:t>
            </a:r>
            <a:endParaRPr b="0" i="0" sz="1600" u="none" cap="none" strike="noStrike">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252"/>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HISTOGRAM OR BAR PLOT?</a:t>
            </a:r>
            <a:endParaRPr b="0" i="0" sz="3600" u="none" cap="none" strike="noStrike">
              <a:latin typeface="Arial"/>
              <a:ea typeface="Arial"/>
              <a:cs typeface="Arial"/>
              <a:sym typeface="Arial"/>
            </a:endParaRPr>
          </a:p>
        </p:txBody>
      </p:sp>
      <p:sp>
        <p:nvSpPr>
          <p:cNvPr id="1875" name="Google Shape;1875;p252"/>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876" name="Google Shape;1876;p252"/>
          <p:cNvPicPr preferRelativeResize="0"/>
          <p:nvPr/>
        </p:nvPicPr>
        <p:blipFill rotWithShape="1">
          <a:blip r:embed="rId3">
            <a:alphaModFix/>
          </a:blip>
          <a:srcRect b="0" l="0" r="0" t="0"/>
          <a:stretch/>
        </p:blipFill>
        <p:spPr>
          <a:xfrm>
            <a:off x="1517810" y="1877277"/>
            <a:ext cx="4983976" cy="295649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253"/>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HISTOGRAM OR BAR PLOT?</a:t>
            </a:r>
            <a:endParaRPr b="0" i="0" sz="3600" u="none" cap="none" strike="noStrike">
              <a:latin typeface="Arial"/>
              <a:ea typeface="Arial"/>
              <a:cs typeface="Arial"/>
              <a:sym typeface="Arial"/>
            </a:endParaRPr>
          </a:p>
        </p:txBody>
      </p:sp>
      <p:sp>
        <p:nvSpPr>
          <p:cNvPr id="1883" name="Google Shape;1883;p253"/>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884" name="Google Shape;1884;p253"/>
          <p:cNvPicPr preferRelativeResize="0"/>
          <p:nvPr/>
        </p:nvPicPr>
        <p:blipFill rotWithShape="1">
          <a:blip r:embed="rId3">
            <a:alphaModFix/>
          </a:blip>
          <a:srcRect b="0" l="0" r="0" t="0"/>
          <a:stretch/>
        </p:blipFill>
        <p:spPr>
          <a:xfrm>
            <a:off x="1517810" y="1877277"/>
            <a:ext cx="4983976" cy="2956491"/>
          </a:xfrm>
          <a:prstGeom prst="rect">
            <a:avLst/>
          </a:prstGeom>
          <a:noFill/>
          <a:ln>
            <a:noFill/>
          </a:ln>
        </p:spPr>
      </p:pic>
      <p:pic>
        <p:nvPicPr>
          <p:cNvPr id="1885" name="Google Shape;1885;p253"/>
          <p:cNvPicPr preferRelativeResize="0"/>
          <p:nvPr/>
        </p:nvPicPr>
        <p:blipFill rotWithShape="1">
          <a:blip r:embed="rId4">
            <a:alphaModFix/>
          </a:blip>
          <a:srcRect b="0" l="0" r="0" t="0"/>
          <a:stretch/>
        </p:blipFill>
        <p:spPr>
          <a:xfrm>
            <a:off x="1517810" y="1264362"/>
            <a:ext cx="5091734" cy="398378"/>
          </a:xfrm>
          <a:prstGeom prst="rect">
            <a:avLst/>
          </a:prstGeom>
          <a:noFill/>
          <a:ln>
            <a:noFill/>
          </a:ln>
        </p:spPr>
      </p:pic>
      <p:sp>
        <p:nvSpPr>
          <p:cNvPr id="1886" name="Google Shape;1886;p253"/>
          <p:cNvSpPr/>
          <p:nvPr/>
        </p:nvSpPr>
        <p:spPr>
          <a:xfrm>
            <a:off x="6211657" y="2312881"/>
            <a:ext cx="3327230"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What does the code mean?</a:t>
            </a:r>
            <a:endParaRPr b="0" i="0" sz="1600" u="none" cap="none" strike="noStrike">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254"/>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WHAT TO CHOOSE?</a:t>
            </a:r>
            <a:endParaRPr b="0" i="0" sz="3600" u="none" cap="none" strike="noStrike">
              <a:latin typeface="Arial"/>
              <a:ea typeface="Arial"/>
              <a:cs typeface="Arial"/>
              <a:sym typeface="Arial"/>
            </a:endParaRPr>
          </a:p>
        </p:txBody>
      </p:sp>
      <p:sp>
        <p:nvSpPr>
          <p:cNvPr id="1892" name="Google Shape;1892;p254"/>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893" name="Google Shape;1893;p254"/>
          <p:cNvPicPr preferRelativeResize="0"/>
          <p:nvPr/>
        </p:nvPicPr>
        <p:blipFill rotWithShape="1">
          <a:blip r:embed="rId3">
            <a:alphaModFix/>
          </a:blip>
          <a:srcRect b="0" l="0" r="0" t="0"/>
          <a:stretch/>
        </p:blipFill>
        <p:spPr>
          <a:xfrm>
            <a:off x="3700151" y="1539635"/>
            <a:ext cx="4853360" cy="2817712"/>
          </a:xfrm>
          <a:prstGeom prst="rect">
            <a:avLst/>
          </a:prstGeom>
          <a:noFill/>
          <a:ln>
            <a:noFill/>
          </a:ln>
        </p:spPr>
      </p:pic>
      <p:pic>
        <p:nvPicPr>
          <p:cNvPr id="1894" name="Google Shape;1894;p254"/>
          <p:cNvPicPr preferRelativeResize="0"/>
          <p:nvPr/>
        </p:nvPicPr>
        <p:blipFill rotWithShape="1">
          <a:blip r:embed="rId4">
            <a:alphaModFix/>
          </a:blip>
          <a:srcRect b="0" l="0" r="0" t="0"/>
          <a:stretch/>
        </p:blipFill>
        <p:spPr>
          <a:xfrm>
            <a:off x="329164" y="1306159"/>
            <a:ext cx="2890958" cy="3834883"/>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255"/>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WHAT TO CHOOSE?</a:t>
            </a:r>
            <a:endParaRPr b="0" i="0" sz="3600" u="none" cap="none" strike="noStrike">
              <a:latin typeface="Arial"/>
              <a:ea typeface="Arial"/>
              <a:cs typeface="Arial"/>
              <a:sym typeface="Arial"/>
            </a:endParaRPr>
          </a:p>
        </p:txBody>
      </p:sp>
      <p:sp>
        <p:nvSpPr>
          <p:cNvPr id="1901" name="Google Shape;1901;p255"/>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902" name="Google Shape;1902;p255"/>
          <p:cNvPicPr preferRelativeResize="0"/>
          <p:nvPr/>
        </p:nvPicPr>
        <p:blipFill rotWithShape="1">
          <a:blip r:embed="rId3">
            <a:alphaModFix/>
          </a:blip>
          <a:srcRect b="0" l="0" r="0" t="0"/>
          <a:stretch/>
        </p:blipFill>
        <p:spPr>
          <a:xfrm>
            <a:off x="3700151" y="1539635"/>
            <a:ext cx="4853360" cy="2817712"/>
          </a:xfrm>
          <a:prstGeom prst="rect">
            <a:avLst/>
          </a:prstGeom>
          <a:noFill/>
          <a:ln>
            <a:noFill/>
          </a:ln>
        </p:spPr>
      </p:pic>
      <p:pic>
        <p:nvPicPr>
          <p:cNvPr id="1903" name="Google Shape;1903;p255"/>
          <p:cNvPicPr preferRelativeResize="0"/>
          <p:nvPr/>
        </p:nvPicPr>
        <p:blipFill rotWithShape="1">
          <a:blip r:embed="rId4">
            <a:alphaModFix/>
          </a:blip>
          <a:srcRect b="0" l="0" r="0" t="0"/>
          <a:stretch/>
        </p:blipFill>
        <p:spPr>
          <a:xfrm>
            <a:off x="329164" y="1306159"/>
            <a:ext cx="2890958" cy="3834883"/>
          </a:xfrm>
          <a:prstGeom prst="rect">
            <a:avLst/>
          </a:prstGeom>
          <a:noFill/>
          <a:ln>
            <a:noFill/>
          </a:ln>
        </p:spPr>
      </p:pic>
      <p:pic>
        <p:nvPicPr>
          <p:cNvPr id="1904" name="Google Shape;1904;p255"/>
          <p:cNvPicPr preferRelativeResize="0"/>
          <p:nvPr/>
        </p:nvPicPr>
        <p:blipFill rotWithShape="1">
          <a:blip r:embed="rId5">
            <a:alphaModFix/>
          </a:blip>
          <a:srcRect b="0" l="0" r="0" t="0"/>
          <a:stretch/>
        </p:blipFill>
        <p:spPr>
          <a:xfrm>
            <a:off x="3306004" y="4635232"/>
            <a:ext cx="5641954" cy="398378"/>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256"/>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OTHER OPTIONS</a:t>
            </a:r>
            <a:endParaRPr b="0" i="0" sz="3600" u="none" cap="none" strike="noStrike">
              <a:latin typeface="Arial"/>
              <a:ea typeface="Arial"/>
              <a:cs typeface="Arial"/>
              <a:sym typeface="Arial"/>
            </a:endParaRPr>
          </a:p>
        </p:txBody>
      </p:sp>
      <p:sp>
        <p:nvSpPr>
          <p:cNvPr id="1911" name="Google Shape;1911;p256"/>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912" name="Google Shape;1912;p256"/>
          <p:cNvPicPr preferRelativeResize="0"/>
          <p:nvPr/>
        </p:nvPicPr>
        <p:blipFill rotWithShape="1">
          <a:blip r:embed="rId3">
            <a:alphaModFix/>
          </a:blip>
          <a:srcRect b="0" l="0" r="0" t="0"/>
          <a:stretch/>
        </p:blipFill>
        <p:spPr>
          <a:xfrm>
            <a:off x="1146195" y="1630086"/>
            <a:ext cx="5727834" cy="3355849"/>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257"/>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919" name="Google Shape;1919;p257"/>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sng" cap="none" strike="noStrike">
                <a:solidFill>
                  <a:schemeClr val="hlink"/>
                </a:solidFill>
                <a:latin typeface="Corbel"/>
                <a:ea typeface="Corbel"/>
                <a:cs typeface="Corbel"/>
                <a:sym typeface="Corbel"/>
                <a:hlinkClick r:id="rId3"/>
              </a:rPr>
              <a:t>https://neptune.ai/blog/pandas-plot-deep-dive-into-plotting-directly-with-pandas?utm_source=datacamp&amp;utm_medium=post&amp;utm_campaign=blog-pandas-plot-deep-dive-into-plotting-directly-with-pandas</a:t>
            </a:r>
            <a:r>
              <a:rPr b="0" i="0" lang="en" sz="2000" u="none" cap="none" strike="noStrike">
                <a:solidFill>
                  <a:srgbClr val="FFFFFF"/>
                </a:solidFill>
                <a:latin typeface="Corbel"/>
                <a:ea typeface="Corbel"/>
                <a:cs typeface="Corbel"/>
                <a:sym typeface="Corbel"/>
              </a:rPr>
              <a:t> </a:t>
            </a:r>
            <a:endParaRPr b="0" i="0" sz="2000" u="none" cap="none" strike="noStrike">
              <a:latin typeface="Arial"/>
              <a:ea typeface="Arial"/>
              <a:cs typeface="Arial"/>
              <a:sym typeface="Arial"/>
            </a:endParaRPr>
          </a:p>
        </p:txBody>
      </p:sp>
      <p:pic>
        <p:nvPicPr>
          <p:cNvPr id="1920" name="Google Shape;1920;p257"/>
          <p:cNvPicPr preferRelativeResize="0"/>
          <p:nvPr/>
        </p:nvPicPr>
        <p:blipFill rotWithShape="1">
          <a:blip r:embed="rId4">
            <a:alphaModFix/>
          </a:blip>
          <a:srcRect b="0" l="0" r="0" t="0"/>
          <a:stretch/>
        </p:blipFill>
        <p:spPr>
          <a:xfrm>
            <a:off x="827481" y="1694088"/>
            <a:ext cx="6471365" cy="1515144"/>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258"/>
          <p:cNvSpPr txBox="1"/>
          <p:nvPr/>
        </p:nvSpPr>
        <p:spPr>
          <a:xfrm>
            <a:off x="923175" y="439600"/>
            <a:ext cx="6330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rPr>
              <a:t>Breakout rooms</a:t>
            </a:r>
            <a:endParaRPr b="1" sz="2500">
              <a:solidFill>
                <a:schemeClr val="lt1"/>
              </a:solidFill>
            </a:endParaRPr>
          </a:p>
        </p:txBody>
      </p:sp>
      <p:sp>
        <p:nvSpPr>
          <p:cNvPr id="1926" name="Google Shape;1926;p258"/>
          <p:cNvSpPr txBox="1"/>
          <p:nvPr/>
        </p:nvSpPr>
        <p:spPr>
          <a:xfrm>
            <a:off x="604475" y="1725500"/>
            <a:ext cx="6330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A1 (demo). Pandas and UCI adult dataset | Kaggle</a:t>
            </a:r>
            <a:endParaRPr/>
          </a:p>
          <a:p>
            <a:pPr indent="0" lvl="0" marL="0" rtl="0" algn="l">
              <a:spcBef>
                <a:spcPts val="0"/>
              </a:spcBef>
              <a:spcAft>
                <a:spcPts val="0"/>
              </a:spcAft>
              <a:buNone/>
            </a:pPr>
            <a:r>
              <a:rPr lang="en" u="sng">
                <a:solidFill>
                  <a:schemeClr val="hlink"/>
                </a:solidFill>
                <a:hlinkClick r:id="rId3"/>
              </a:rPr>
              <a:t>https://www.kaggle.com/code/kashnitsky/a1-demo-pandas-and-uci-adult-dataset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A1 (demo). Pandas and UCI adult dataset. Solution | Kaggle</a:t>
            </a:r>
            <a:endParaRPr/>
          </a:p>
          <a:p>
            <a:pPr indent="0" lvl="0" marL="0" rtl="0" algn="l">
              <a:spcBef>
                <a:spcPts val="0"/>
              </a:spcBef>
              <a:spcAft>
                <a:spcPts val="0"/>
              </a:spcAft>
              <a:buNone/>
            </a:pPr>
            <a:r>
              <a:rPr lang="en" u="sng">
                <a:solidFill>
                  <a:schemeClr val="hlink"/>
                </a:solidFill>
                <a:hlinkClick r:id="rId4"/>
              </a:rPr>
              <a:t>https://www.kaggle.com/code/kashnitsky/a1-demo-pandas-and-uci-adult-dataset-solution/notebook</a:t>
            </a: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pic>
        <p:nvPicPr>
          <p:cNvPr id="470" name="Google Shape;470;p97"/>
          <p:cNvPicPr preferRelativeResize="0"/>
          <p:nvPr/>
        </p:nvPicPr>
        <p:blipFill rotWithShape="1">
          <a:blip r:embed="rId3">
            <a:alphaModFix/>
          </a:blip>
          <a:srcRect b="0" l="0" r="0" t="0"/>
          <a:stretch/>
        </p:blipFill>
        <p:spPr>
          <a:xfrm>
            <a:off x="2393620" y="1574575"/>
            <a:ext cx="4654498" cy="35475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98"/>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76" name="Google Shape;476;p9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477" name="Google Shape;477;p98"/>
          <p:cNvPicPr preferRelativeResize="0"/>
          <p:nvPr/>
        </p:nvPicPr>
        <p:blipFill rotWithShape="1">
          <a:blip r:embed="rId3">
            <a:alphaModFix/>
          </a:blip>
          <a:srcRect b="0" l="0" r="0" t="0"/>
          <a:stretch/>
        </p:blipFill>
        <p:spPr>
          <a:xfrm>
            <a:off x="484187" y="2043233"/>
            <a:ext cx="4155151" cy="1462952"/>
          </a:xfrm>
          <a:prstGeom prst="rect">
            <a:avLst/>
          </a:prstGeom>
          <a:noFill/>
          <a:ln>
            <a:noFill/>
          </a:ln>
        </p:spPr>
      </p:pic>
      <p:sp>
        <p:nvSpPr>
          <p:cNvPr id="478" name="Google Shape;478;p98"/>
          <p:cNvSpPr txBox="1"/>
          <p:nvPr/>
        </p:nvSpPr>
        <p:spPr>
          <a:xfrm>
            <a:off x="1486050" y="431463"/>
            <a:ext cx="61674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lt1"/>
                </a:solidFill>
              </a:rPr>
              <a:t>Data types </a:t>
            </a:r>
            <a:endParaRPr b="1" sz="3300">
              <a:solidFill>
                <a:schemeClr val="lt1"/>
              </a:solidFill>
            </a:endParaRPr>
          </a:p>
        </p:txBody>
      </p:sp>
      <p:pic>
        <p:nvPicPr>
          <p:cNvPr id="479" name="Google Shape;479;p98"/>
          <p:cNvPicPr preferRelativeResize="0"/>
          <p:nvPr/>
        </p:nvPicPr>
        <p:blipFill rotWithShape="1">
          <a:blip r:embed="rId4">
            <a:alphaModFix/>
          </a:blip>
          <a:srcRect b="0" l="0" r="0" t="0"/>
          <a:stretch/>
        </p:blipFill>
        <p:spPr>
          <a:xfrm>
            <a:off x="5128951" y="1990625"/>
            <a:ext cx="3846273" cy="16603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81"/>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ctr">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DATA SCIENCE </a:t>
            </a:r>
            <a:endParaRPr b="0" i="0" sz="3600" u="none" cap="none" strike="noStrike">
              <a:latin typeface="Arial"/>
              <a:ea typeface="Arial"/>
              <a:cs typeface="Arial"/>
              <a:sym typeface="Arial"/>
            </a:endParaRPr>
          </a:p>
        </p:txBody>
      </p:sp>
      <p:sp>
        <p:nvSpPr>
          <p:cNvPr id="338" name="Google Shape;338;p81"/>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Statistics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Data science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Exploratory data analysis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Data analytics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What and why?</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pic>
        <p:nvPicPr>
          <p:cNvPr id="339" name="Google Shape;339;p81"/>
          <p:cNvPicPr preferRelativeResize="0"/>
          <p:nvPr/>
        </p:nvPicPr>
        <p:blipFill rotWithShape="1">
          <a:blip r:embed="rId3">
            <a:alphaModFix/>
          </a:blip>
          <a:srcRect b="0" l="0" r="0" t="0"/>
          <a:stretch/>
        </p:blipFill>
        <p:spPr>
          <a:xfrm>
            <a:off x="4045643" y="1508614"/>
            <a:ext cx="4976967" cy="13985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9"/>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DATA TYPE </a:t>
            </a:r>
            <a:endParaRPr b="0" i="0" sz="3600" u="none" cap="none" strike="noStrike">
              <a:latin typeface="Arial"/>
              <a:ea typeface="Arial"/>
              <a:cs typeface="Arial"/>
              <a:sym typeface="Arial"/>
            </a:endParaRPr>
          </a:p>
        </p:txBody>
      </p:sp>
      <p:sp>
        <p:nvSpPr>
          <p:cNvPr id="486" name="Google Shape;486;p99"/>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487" name="Google Shape;487;p99"/>
          <p:cNvPicPr preferRelativeResize="0"/>
          <p:nvPr/>
        </p:nvPicPr>
        <p:blipFill rotWithShape="1">
          <a:blip r:embed="rId3">
            <a:alphaModFix/>
          </a:blip>
          <a:srcRect b="0" l="0" r="0" t="0"/>
          <a:stretch/>
        </p:blipFill>
        <p:spPr>
          <a:xfrm>
            <a:off x="2264306" y="1752212"/>
            <a:ext cx="3946233" cy="821901"/>
          </a:xfrm>
          <a:prstGeom prst="rect">
            <a:avLst/>
          </a:prstGeom>
          <a:noFill/>
          <a:ln>
            <a:noFill/>
          </a:ln>
        </p:spPr>
      </p:pic>
      <p:pic>
        <p:nvPicPr>
          <p:cNvPr id="488" name="Google Shape;488;p99"/>
          <p:cNvPicPr preferRelativeResize="0"/>
          <p:nvPr/>
        </p:nvPicPr>
        <p:blipFill rotWithShape="1">
          <a:blip r:embed="rId4">
            <a:alphaModFix/>
          </a:blip>
          <a:srcRect b="0" l="0" r="0" t="0"/>
          <a:stretch/>
        </p:blipFill>
        <p:spPr>
          <a:xfrm>
            <a:off x="2264306" y="4332203"/>
            <a:ext cx="4058378" cy="572751"/>
          </a:xfrm>
          <a:prstGeom prst="rect">
            <a:avLst/>
          </a:prstGeom>
          <a:noFill/>
          <a:ln>
            <a:noFill/>
          </a:ln>
        </p:spPr>
      </p:pic>
      <p:pic>
        <p:nvPicPr>
          <p:cNvPr descr="Three Ways to Analyze Likert Scales - Avoiding the Likert Crush - The  Latest News in Research Statistics | STAT59" id="489" name="Google Shape;489;p99"/>
          <p:cNvPicPr preferRelativeResize="0"/>
          <p:nvPr/>
        </p:nvPicPr>
        <p:blipFill rotWithShape="1">
          <a:blip r:embed="rId5">
            <a:alphaModFix/>
          </a:blip>
          <a:srcRect b="0" l="0" r="0" t="0"/>
          <a:stretch/>
        </p:blipFill>
        <p:spPr>
          <a:xfrm>
            <a:off x="2264306" y="3000247"/>
            <a:ext cx="3946371" cy="9054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100"/>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DATA TYPE </a:t>
            </a:r>
            <a:endParaRPr b="0" i="0" sz="3600" u="none" cap="none" strike="noStrike">
              <a:latin typeface="Arial"/>
              <a:ea typeface="Arial"/>
              <a:cs typeface="Arial"/>
              <a:sym typeface="Arial"/>
            </a:endParaRPr>
          </a:p>
        </p:txBody>
      </p:sp>
      <p:sp>
        <p:nvSpPr>
          <p:cNvPr id="496" name="Google Shape;496;p100"/>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497" name="Google Shape;497;p100"/>
          <p:cNvPicPr preferRelativeResize="0"/>
          <p:nvPr/>
        </p:nvPicPr>
        <p:blipFill rotWithShape="1">
          <a:blip r:embed="rId3">
            <a:alphaModFix/>
          </a:blip>
          <a:srcRect b="0" l="0" r="0" t="0"/>
          <a:stretch/>
        </p:blipFill>
        <p:spPr>
          <a:xfrm>
            <a:off x="1762397" y="1784866"/>
            <a:ext cx="5207656" cy="2327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101"/>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DATA TYPE </a:t>
            </a:r>
            <a:endParaRPr b="0" i="0" sz="3600" u="none" cap="none" strike="noStrike">
              <a:latin typeface="Arial"/>
              <a:ea typeface="Arial"/>
              <a:cs typeface="Arial"/>
              <a:sym typeface="Arial"/>
            </a:endParaRPr>
          </a:p>
        </p:txBody>
      </p:sp>
      <p:sp>
        <p:nvSpPr>
          <p:cNvPr id="504" name="Google Shape;504;p101"/>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505" name="Google Shape;505;p101"/>
          <p:cNvPicPr preferRelativeResize="0"/>
          <p:nvPr/>
        </p:nvPicPr>
        <p:blipFill rotWithShape="1">
          <a:blip r:embed="rId3">
            <a:alphaModFix/>
          </a:blip>
          <a:srcRect b="0" l="0" r="0" t="0"/>
          <a:stretch/>
        </p:blipFill>
        <p:spPr>
          <a:xfrm>
            <a:off x="2544813" y="2142754"/>
            <a:ext cx="4141177" cy="20000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02"/>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BONE MARROW TRANSPLANTATION</a:t>
            </a:r>
            <a:endParaRPr b="0" i="0" sz="3600" u="none" cap="none" strike="noStrike">
              <a:latin typeface="Arial"/>
              <a:ea typeface="Arial"/>
              <a:cs typeface="Arial"/>
              <a:sym typeface="Arial"/>
            </a:endParaRPr>
          </a:p>
        </p:txBody>
      </p:sp>
      <p:sp>
        <p:nvSpPr>
          <p:cNvPr id="512" name="Google Shape;512;p102"/>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513" name="Google Shape;513;p102"/>
          <p:cNvPicPr preferRelativeResize="0"/>
          <p:nvPr/>
        </p:nvPicPr>
        <p:blipFill rotWithShape="1">
          <a:blip r:embed="rId3">
            <a:alphaModFix/>
          </a:blip>
          <a:srcRect b="0" l="0" r="0" t="0"/>
          <a:stretch/>
        </p:blipFill>
        <p:spPr>
          <a:xfrm>
            <a:off x="1979553" y="2063078"/>
            <a:ext cx="5180553" cy="2762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103"/>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STANDARD DEVIATION</a:t>
            </a:r>
            <a:endParaRPr b="0" i="0" sz="3600" u="none" cap="none" strike="noStrike">
              <a:latin typeface="Arial"/>
              <a:ea typeface="Arial"/>
              <a:cs typeface="Arial"/>
              <a:sym typeface="Arial"/>
            </a:endParaRPr>
          </a:p>
        </p:txBody>
      </p:sp>
      <p:sp>
        <p:nvSpPr>
          <p:cNvPr id="520" name="Google Shape;520;p103"/>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521" name="Google Shape;521;p103"/>
          <p:cNvPicPr preferRelativeResize="0"/>
          <p:nvPr/>
        </p:nvPicPr>
        <p:blipFill rotWithShape="1">
          <a:blip r:embed="rId3">
            <a:alphaModFix/>
          </a:blip>
          <a:srcRect b="0" l="0" r="0" t="0"/>
          <a:stretch/>
        </p:blipFill>
        <p:spPr>
          <a:xfrm>
            <a:off x="1791786" y="1912217"/>
            <a:ext cx="5556074" cy="27488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p104"/>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528" name="Google Shape;528;p104"/>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529" name="Google Shape;529;p104"/>
          <p:cNvPicPr preferRelativeResize="0"/>
          <p:nvPr/>
        </p:nvPicPr>
        <p:blipFill rotWithShape="1">
          <a:blip r:embed="rId3">
            <a:alphaModFix/>
          </a:blip>
          <a:srcRect b="0" l="0" r="0" t="0"/>
          <a:stretch/>
        </p:blipFill>
        <p:spPr>
          <a:xfrm>
            <a:off x="1960287" y="2147325"/>
            <a:ext cx="4441920" cy="238439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105"/>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a:t>
            </a:r>
            <a:endParaRPr b="0" i="0" sz="3600" u="none" cap="none" strike="noStrike">
              <a:latin typeface="Arial"/>
              <a:ea typeface="Arial"/>
              <a:cs typeface="Arial"/>
              <a:sym typeface="Arial"/>
            </a:endParaRPr>
          </a:p>
        </p:txBody>
      </p:sp>
      <p:sp>
        <p:nvSpPr>
          <p:cNvPr id="535" name="Google Shape;535;p105"/>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536" name="Google Shape;536;p105"/>
          <p:cNvPicPr preferRelativeResize="0"/>
          <p:nvPr/>
        </p:nvPicPr>
        <p:blipFill rotWithShape="1">
          <a:blip r:embed="rId3">
            <a:alphaModFix/>
          </a:blip>
          <a:srcRect b="0" l="0" r="0" t="0"/>
          <a:stretch/>
        </p:blipFill>
        <p:spPr>
          <a:xfrm>
            <a:off x="2049435" y="2449375"/>
            <a:ext cx="4263303" cy="23843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06"/>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HOW TO CHOOSE?</a:t>
            </a:r>
            <a:endParaRPr b="0" i="0" sz="3600" u="none" cap="none" strike="noStrike">
              <a:latin typeface="Arial"/>
              <a:ea typeface="Arial"/>
              <a:cs typeface="Arial"/>
              <a:sym typeface="Arial"/>
            </a:endParaRPr>
          </a:p>
        </p:txBody>
      </p:sp>
      <p:sp>
        <p:nvSpPr>
          <p:cNvPr id="543" name="Google Shape;543;p106"/>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Range  vs IQR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Mean vs median</a:t>
            </a:r>
            <a:endParaRPr b="0" i="0" sz="2000" u="none" cap="none"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07"/>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a:t>
            </a:r>
            <a:endParaRPr b="0" i="0" sz="3600" u="none" cap="none" strike="noStrike">
              <a:latin typeface="Arial"/>
              <a:ea typeface="Arial"/>
              <a:cs typeface="Arial"/>
              <a:sym typeface="Arial"/>
            </a:endParaRPr>
          </a:p>
        </p:txBody>
      </p:sp>
      <p:sp>
        <p:nvSpPr>
          <p:cNvPr id="550" name="Google Shape;550;p107"/>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551" name="Google Shape;551;p107"/>
          <p:cNvPicPr preferRelativeResize="0"/>
          <p:nvPr/>
        </p:nvPicPr>
        <p:blipFill rotWithShape="1">
          <a:blip r:embed="rId3">
            <a:alphaModFix/>
          </a:blip>
          <a:srcRect b="0" l="0" r="0" t="0"/>
          <a:stretch/>
        </p:blipFill>
        <p:spPr>
          <a:xfrm>
            <a:off x="1559608" y="1871073"/>
            <a:ext cx="6020413" cy="24271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08"/>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65 YEARS OLD</a:t>
            </a:r>
            <a:endParaRPr b="0" i="0" sz="3600" u="none" cap="none" strike="noStrike">
              <a:latin typeface="Arial"/>
              <a:ea typeface="Arial"/>
              <a:cs typeface="Arial"/>
              <a:sym typeface="Arial"/>
            </a:endParaRPr>
          </a:p>
        </p:txBody>
      </p:sp>
      <p:sp>
        <p:nvSpPr>
          <p:cNvPr id="557" name="Google Shape;557;p10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558" name="Google Shape;558;p108"/>
          <p:cNvPicPr preferRelativeResize="0"/>
          <p:nvPr/>
        </p:nvPicPr>
        <p:blipFill rotWithShape="1">
          <a:blip r:embed="rId3">
            <a:alphaModFix/>
          </a:blip>
          <a:srcRect b="0" l="0" r="0" t="0"/>
          <a:stretch/>
        </p:blipFill>
        <p:spPr>
          <a:xfrm>
            <a:off x="3195630" y="1530492"/>
            <a:ext cx="2645299" cy="34074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82"/>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DATA SCIENCE </a:t>
            </a:r>
            <a:endParaRPr b="0" i="0" sz="3600" u="none" cap="none" strike="noStrike">
              <a:latin typeface="Arial"/>
              <a:ea typeface="Arial"/>
              <a:cs typeface="Arial"/>
              <a:sym typeface="Arial"/>
            </a:endParaRPr>
          </a:p>
        </p:txBody>
      </p:sp>
      <p:sp>
        <p:nvSpPr>
          <p:cNvPr id="345" name="Google Shape;345;p82"/>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6" name="Google Shape;346;p82"/>
          <p:cNvSpPr/>
          <p:nvPr/>
        </p:nvSpPr>
        <p:spPr>
          <a:xfrm>
            <a:off x="480030" y="2070915"/>
            <a:ext cx="8967422" cy="3260499"/>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0400" u="none" cap="none" strike="noStrike">
                <a:solidFill>
                  <a:srgbClr val="FFFFFF"/>
                </a:solidFill>
                <a:latin typeface="Corbel"/>
                <a:ea typeface="Corbel"/>
                <a:cs typeface="Corbel"/>
                <a:sym typeface="Corbel"/>
              </a:rPr>
              <a:t>Make data useful</a:t>
            </a:r>
            <a:endParaRPr b="0" i="0" sz="10400" u="none" cap="none" strike="noStrike">
              <a:latin typeface="Arial"/>
              <a:ea typeface="Arial"/>
              <a:cs typeface="Arial"/>
              <a:sym typeface="Arial"/>
            </a:endParaRPr>
          </a:p>
        </p:txBody>
      </p:sp>
      <p:pic>
        <p:nvPicPr>
          <p:cNvPr id="347" name="Google Shape;347;p82"/>
          <p:cNvPicPr preferRelativeResize="0"/>
          <p:nvPr/>
        </p:nvPicPr>
        <p:blipFill rotWithShape="1">
          <a:blip r:embed="rId3">
            <a:alphaModFix/>
          </a:blip>
          <a:srcRect b="0" l="0" r="0" t="0"/>
          <a:stretch/>
        </p:blipFill>
        <p:spPr>
          <a:xfrm>
            <a:off x="6150265" y="3649735"/>
            <a:ext cx="1498164" cy="14913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09"/>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TWO HOSPITALS </a:t>
            </a:r>
            <a:endParaRPr b="0" i="0" sz="3600" u="none" cap="none" strike="noStrike">
              <a:latin typeface="Arial"/>
              <a:ea typeface="Arial"/>
              <a:cs typeface="Arial"/>
              <a:sym typeface="Arial"/>
            </a:endParaRPr>
          </a:p>
        </p:txBody>
      </p:sp>
      <p:sp>
        <p:nvSpPr>
          <p:cNvPr id="565" name="Google Shape;565;p109"/>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Hospital Animation. Ambulance Heading to Stock Footage Video (100%  Royalty-free) 1035638267 | Shutterstock" id="566" name="Google Shape;566;p109"/>
          <p:cNvPicPr preferRelativeResize="0"/>
          <p:nvPr/>
        </p:nvPicPr>
        <p:blipFill rotWithShape="1">
          <a:blip r:embed="rId3">
            <a:alphaModFix/>
          </a:blip>
          <a:srcRect b="0" l="0" r="0" t="0"/>
          <a:stretch/>
        </p:blipFill>
        <p:spPr>
          <a:xfrm>
            <a:off x="113640" y="2202837"/>
            <a:ext cx="4540041" cy="2795507"/>
          </a:xfrm>
          <a:prstGeom prst="rect">
            <a:avLst/>
          </a:prstGeom>
          <a:noFill/>
          <a:ln>
            <a:noFill/>
          </a:ln>
        </p:spPr>
      </p:pic>
      <p:pic>
        <p:nvPicPr>
          <p:cNvPr descr="Premium Vector | Medical staff team concept in front of hospital" id="567" name="Google Shape;567;p109"/>
          <p:cNvPicPr preferRelativeResize="0"/>
          <p:nvPr/>
        </p:nvPicPr>
        <p:blipFill rotWithShape="1">
          <a:blip r:embed="rId4">
            <a:alphaModFix/>
          </a:blip>
          <a:srcRect b="0" l="0" r="0" t="0"/>
          <a:stretch/>
        </p:blipFill>
        <p:spPr>
          <a:xfrm>
            <a:off x="5443608" y="2585215"/>
            <a:ext cx="2412802" cy="2412802"/>
          </a:xfrm>
          <a:prstGeom prst="rect">
            <a:avLst/>
          </a:prstGeom>
          <a:noFill/>
          <a:ln>
            <a:noFill/>
          </a:ln>
        </p:spPr>
      </p:pic>
      <p:sp>
        <p:nvSpPr>
          <p:cNvPr id="568" name="Google Shape;568;p109"/>
          <p:cNvSpPr/>
          <p:nvPr/>
        </p:nvSpPr>
        <p:spPr>
          <a:xfrm>
            <a:off x="55514" y="1761682"/>
            <a:ext cx="2857323" cy="413073"/>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200" u="none" cap="none" strike="noStrike">
                <a:solidFill>
                  <a:srgbClr val="FFFFFF"/>
                </a:solidFill>
                <a:latin typeface="Corbel"/>
                <a:ea typeface="Corbel"/>
                <a:cs typeface="Corbel"/>
                <a:sym typeface="Corbel"/>
              </a:rPr>
              <a:t>100 child per day</a:t>
            </a:r>
            <a:endParaRPr b="0" i="0" sz="2200" u="none" cap="none" strike="noStrike">
              <a:latin typeface="Arial"/>
              <a:ea typeface="Arial"/>
              <a:cs typeface="Arial"/>
              <a:sym typeface="Arial"/>
            </a:endParaRPr>
          </a:p>
        </p:txBody>
      </p:sp>
      <p:sp>
        <p:nvSpPr>
          <p:cNvPr id="569" name="Google Shape;569;p109"/>
          <p:cNvSpPr/>
          <p:nvPr/>
        </p:nvSpPr>
        <p:spPr>
          <a:xfrm>
            <a:off x="6027155" y="1830908"/>
            <a:ext cx="1682718" cy="744837"/>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200" u="none" cap="none" strike="noStrike">
                <a:solidFill>
                  <a:srgbClr val="FFFFFF"/>
                </a:solidFill>
                <a:latin typeface="Corbel"/>
                <a:ea typeface="Corbel"/>
                <a:cs typeface="Corbel"/>
                <a:sym typeface="Corbel"/>
              </a:rPr>
              <a:t>10 child per day</a:t>
            </a:r>
            <a:endParaRPr b="0" i="0" sz="2200" u="none" cap="none"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10"/>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HOSPITAL WITH MORE BOYS?</a:t>
            </a:r>
            <a:endParaRPr b="0" i="0" sz="3600" u="none" cap="none" strike="noStrike">
              <a:latin typeface="Arial"/>
              <a:ea typeface="Arial"/>
              <a:cs typeface="Arial"/>
              <a:sym typeface="Arial"/>
            </a:endParaRPr>
          </a:p>
        </p:txBody>
      </p:sp>
      <p:sp>
        <p:nvSpPr>
          <p:cNvPr id="576" name="Google Shape;576;p110"/>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200"/>
              <a:buFont typeface="Noto Sans Symbols"/>
              <a:buChar char="▪"/>
            </a:pPr>
            <a:r>
              <a:rPr b="0" i="1" lang="en" sz="2200" u="none" cap="none" strike="noStrike">
                <a:solidFill>
                  <a:srgbClr val="FFFFFF"/>
                </a:solidFill>
                <a:latin typeface="Corbel"/>
                <a:ea typeface="Corbel"/>
                <a:cs typeface="Corbel"/>
                <a:sym typeface="Corbel"/>
              </a:rPr>
              <a:t>For 1 year, each hospital recorded no. of days where 60% of the babies born were boys. </a:t>
            </a:r>
            <a:endParaRPr b="0" i="0" sz="2200" u="none" cap="none" strike="noStrike">
              <a:latin typeface="Arial"/>
              <a:ea typeface="Arial"/>
              <a:cs typeface="Arial"/>
              <a:sym typeface="Arial"/>
            </a:endParaRPr>
          </a:p>
          <a:p>
            <a:pPr indent="0" lvl="0" marL="0" marR="0" rtl="0" algn="l">
              <a:lnSpc>
                <a:spcPct val="90000"/>
              </a:lnSpc>
              <a:spcBef>
                <a:spcPts val="1300"/>
              </a:spcBef>
              <a:spcAft>
                <a:spcPts val="0"/>
              </a:spcAft>
              <a:buNone/>
            </a:pPr>
            <a:r>
              <a:rPr b="0" i="1" lang="en" sz="2200" u="none" cap="none" strike="noStrike">
                <a:solidFill>
                  <a:srgbClr val="FFFFFF"/>
                </a:solidFill>
                <a:latin typeface="Corbel"/>
                <a:ea typeface="Corbel"/>
                <a:cs typeface="Corbel"/>
                <a:sym typeface="Corbel"/>
              </a:rPr>
              <a:t>- Which hospital do you think recorded more such days?</a:t>
            </a:r>
            <a:endParaRPr b="0" i="0" sz="22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200" u="none" cap="none" strike="noStrike">
              <a:latin typeface="Arial"/>
              <a:ea typeface="Arial"/>
              <a:cs typeface="Arial"/>
              <a:sym typeface="Arial"/>
            </a:endParaRPr>
          </a:p>
        </p:txBody>
      </p:sp>
      <p:pic>
        <p:nvPicPr>
          <p:cNvPr id="577" name="Google Shape;577;p110"/>
          <p:cNvPicPr preferRelativeResize="0"/>
          <p:nvPr/>
        </p:nvPicPr>
        <p:blipFill rotWithShape="1">
          <a:blip r:embed="rId3">
            <a:alphaModFix/>
          </a:blip>
          <a:srcRect b="0" l="0" r="0" t="0"/>
          <a:stretch/>
        </p:blipFill>
        <p:spPr>
          <a:xfrm>
            <a:off x="1364331" y="3057718"/>
            <a:ext cx="5353619" cy="18354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11"/>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lang="en" sz="3600">
                <a:solidFill>
                  <a:srgbClr val="FFFFFF"/>
                </a:solidFill>
                <a:latin typeface="Corbel"/>
                <a:ea typeface="Corbel"/>
                <a:cs typeface="Corbel"/>
                <a:sym typeface="Corbel"/>
              </a:rPr>
              <a:t>5</a:t>
            </a:r>
            <a:r>
              <a:rPr b="0" i="0" lang="en" sz="3600" u="none" cap="none" strike="noStrike">
                <a:solidFill>
                  <a:srgbClr val="FFFFFF"/>
                </a:solidFill>
                <a:latin typeface="Corbel"/>
                <a:ea typeface="Corbel"/>
                <a:cs typeface="Corbel"/>
                <a:sym typeface="Corbel"/>
              </a:rPr>
              <a:t> HEADS OUT OF 5?</a:t>
            </a:r>
            <a:endParaRPr b="0" i="0" sz="3600" u="none" cap="none" strike="noStrike">
              <a:latin typeface="Arial"/>
              <a:ea typeface="Arial"/>
              <a:cs typeface="Arial"/>
              <a:sym typeface="Arial"/>
            </a:endParaRPr>
          </a:p>
        </p:txBody>
      </p:sp>
      <p:sp>
        <p:nvSpPr>
          <p:cNvPr id="584" name="Google Shape;584;p111"/>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Just Flip A Coin" id="585" name="Google Shape;585;p111"/>
          <p:cNvPicPr preferRelativeResize="0"/>
          <p:nvPr/>
        </p:nvPicPr>
        <p:blipFill rotWithShape="1">
          <a:blip r:embed="rId3">
            <a:alphaModFix/>
          </a:blip>
          <a:srcRect b="0" l="0" r="0" t="0"/>
          <a:stretch/>
        </p:blipFill>
        <p:spPr>
          <a:xfrm>
            <a:off x="3602477" y="1574417"/>
            <a:ext cx="1972731" cy="19727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12"/>
          <p:cNvSpPr/>
          <p:nvPr/>
        </p:nvSpPr>
        <p:spPr>
          <a:xfrm>
            <a:off x="901934" y="212904"/>
            <a:ext cx="7335600" cy="1129800"/>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lang="en" sz="3600">
                <a:solidFill>
                  <a:srgbClr val="FFFFFF"/>
                </a:solidFill>
                <a:latin typeface="Corbel"/>
                <a:ea typeface="Corbel"/>
                <a:cs typeface="Corbel"/>
                <a:sym typeface="Corbel"/>
              </a:rPr>
              <a:t>Real scenario</a:t>
            </a:r>
            <a:endParaRPr b="0" i="0" sz="3600" u="none" cap="none" strike="noStrike">
              <a:latin typeface="Arial"/>
              <a:ea typeface="Arial"/>
              <a:cs typeface="Arial"/>
              <a:sym typeface="Arial"/>
            </a:endParaRPr>
          </a:p>
        </p:txBody>
      </p:sp>
      <p:sp>
        <p:nvSpPr>
          <p:cNvPr id="592" name="Google Shape;592;p112"/>
          <p:cNvSpPr/>
          <p:nvPr/>
        </p:nvSpPr>
        <p:spPr>
          <a:xfrm>
            <a:off x="901934" y="1508614"/>
            <a:ext cx="7335600" cy="3152700"/>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593" name="Google Shape;593;p112"/>
          <p:cNvPicPr preferRelativeResize="0"/>
          <p:nvPr/>
        </p:nvPicPr>
        <p:blipFill>
          <a:blip r:embed="rId3">
            <a:alphaModFix/>
          </a:blip>
          <a:stretch>
            <a:fillRect/>
          </a:stretch>
        </p:blipFill>
        <p:spPr>
          <a:xfrm>
            <a:off x="793475" y="2523996"/>
            <a:ext cx="7557025" cy="941009"/>
          </a:xfrm>
          <a:prstGeom prst="rect">
            <a:avLst/>
          </a:prstGeom>
          <a:noFill/>
          <a:ln>
            <a:noFill/>
          </a:ln>
        </p:spPr>
      </p:pic>
      <p:sp>
        <p:nvSpPr>
          <p:cNvPr id="594" name="Google Shape;594;p112"/>
          <p:cNvSpPr txBox="1"/>
          <p:nvPr/>
        </p:nvSpPr>
        <p:spPr>
          <a:xfrm>
            <a:off x="3231175" y="4253275"/>
            <a:ext cx="5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5" name="Google Shape;595;p112"/>
          <p:cNvSpPr txBox="1"/>
          <p:nvPr/>
        </p:nvSpPr>
        <p:spPr>
          <a:xfrm>
            <a:off x="1835400" y="4000500"/>
            <a:ext cx="633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rPr>
              <a:t>Complex data?  Many rows many columns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rPr lang="en">
                <a:highlight>
                  <a:srgbClr val="FFFF00"/>
                </a:highlight>
              </a:rPr>
              <a:t>Subgrouping?</a:t>
            </a:r>
            <a:endParaRPr>
              <a:highlight>
                <a:srgbClr val="FFFF0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13"/>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CONCLUSION?</a:t>
            </a:r>
            <a:endParaRPr b="0" i="0" sz="3600" u="none" cap="none" strike="noStrike">
              <a:latin typeface="Arial"/>
              <a:ea typeface="Arial"/>
              <a:cs typeface="Arial"/>
              <a:sym typeface="Arial"/>
            </a:endParaRPr>
          </a:p>
        </p:txBody>
      </p:sp>
      <p:sp>
        <p:nvSpPr>
          <p:cNvPr id="601" name="Google Shape;601;p113"/>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200"/>
              <a:buFont typeface="Noto Sans Symbols"/>
              <a:buChar char="▪"/>
            </a:pPr>
            <a:r>
              <a:rPr b="0" i="0" lang="en" sz="2200" u="none" cap="none" strike="noStrike">
                <a:solidFill>
                  <a:srgbClr val="FFFFFF"/>
                </a:solidFill>
                <a:latin typeface="Corbel"/>
                <a:ea typeface="Corbel"/>
                <a:cs typeface="Corbel"/>
                <a:sym typeface="Corbel"/>
              </a:rPr>
              <a:t>Small Samples Produce Shocking Statistics</a:t>
            </a:r>
            <a:endParaRPr b="0" i="0" sz="22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200"/>
              <a:buFont typeface="Noto Sans Symbols"/>
              <a:buChar char="▪"/>
            </a:pPr>
            <a:r>
              <a:rPr b="0" i="0" lang="en" sz="2200" u="none" cap="none" strike="noStrike">
                <a:solidFill>
                  <a:srgbClr val="FFFFFF"/>
                </a:solidFill>
                <a:latin typeface="Corbel"/>
                <a:ea typeface="Corbel"/>
                <a:cs typeface="Corbel"/>
                <a:sym typeface="Corbel"/>
              </a:rPr>
              <a:t>Avoid fishing</a:t>
            </a:r>
            <a:endParaRPr b="0" i="0" sz="2200" u="none" cap="none"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6" name="Shape 606"/>
        <p:cNvGrpSpPr/>
        <p:nvPr/>
      </p:nvGrpSpPr>
      <p:grpSpPr>
        <a:xfrm>
          <a:off x="0" y="0"/>
          <a:ext cx="0" cy="0"/>
          <a:chOff x="0" y="0"/>
          <a:chExt cx="0" cy="0"/>
        </a:xfrm>
      </p:grpSpPr>
      <p:sp>
        <p:nvSpPr>
          <p:cNvPr id="607" name="Google Shape;607;p114"/>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ACADEMIC PAPERS?</a:t>
            </a:r>
            <a:endParaRPr b="0" i="0" sz="3600" u="none" cap="none" strike="noStrike">
              <a:latin typeface="Arial"/>
              <a:ea typeface="Arial"/>
              <a:cs typeface="Arial"/>
              <a:sym typeface="Arial"/>
            </a:endParaRPr>
          </a:p>
        </p:txBody>
      </p:sp>
      <p:sp>
        <p:nvSpPr>
          <p:cNvPr id="608" name="Google Shape;608;p114"/>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3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3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3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300" u="none" cap="none" strike="noStrike">
              <a:latin typeface="Arial"/>
              <a:ea typeface="Arial"/>
              <a:cs typeface="Arial"/>
              <a:sym typeface="Arial"/>
            </a:endParaRPr>
          </a:p>
          <a:p>
            <a:pPr indent="-158750" lvl="0" marL="165100" marR="0" rtl="0" algn="l">
              <a:lnSpc>
                <a:spcPct val="90000"/>
              </a:lnSpc>
              <a:spcBef>
                <a:spcPts val="1300"/>
              </a:spcBef>
              <a:spcAft>
                <a:spcPts val="0"/>
              </a:spcAft>
              <a:buClr>
                <a:srgbClr val="FFFFFF"/>
              </a:buClr>
              <a:buSzPts val="1700"/>
              <a:buFont typeface="Noto Sans Symbols"/>
              <a:buChar char="▪"/>
            </a:pPr>
            <a:r>
              <a:rPr b="0" i="0" lang="en" sz="1700" u="none" cap="none" strike="noStrike">
                <a:solidFill>
                  <a:srgbClr val="FFFFFF"/>
                </a:solidFill>
                <a:latin typeface="Corbel"/>
                <a:ea typeface="Corbel"/>
                <a:cs typeface="Corbel"/>
                <a:sym typeface="Corbel"/>
              </a:rPr>
              <a:t>“over70 percent of the students preferred language-skills courses over other courses”</a:t>
            </a:r>
            <a:endParaRPr b="0" i="0" sz="1700" u="none" cap="none" strike="noStrike">
              <a:latin typeface="Arial"/>
              <a:ea typeface="Arial"/>
              <a:cs typeface="Arial"/>
              <a:sym typeface="Arial"/>
            </a:endParaRPr>
          </a:p>
          <a:p>
            <a:pPr indent="-158750" lvl="0" marL="165100" marR="0" rtl="0" algn="l">
              <a:lnSpc>
                <a:spcPct val="90000"/>
              </a:lnSpc>
              <a:spcBef>
                <a:spcPts val="1300"/>
              </a:spcBef>
              <a:spcAft>
                <a:spcPts val="0"/>
              </a:spcAft>
              <a:buClr>
                <a:srgbClr val="FFFFFF"/>
              </a:buClr>
              <a:buSzPts val="1700"/>
              <a:buFont typeface="Noto Sans Symbols"/>
              <a:buChar char="▪"/>
            </a:pPr>
            <a:r>
              <a:rPr b="0" i="0" lang="en" sz="1700" u="none" cap="none" strike="noStrike">
                <a:solidFill>
                  <a:srgbClr val="FFFFFF"/>
                </a:solidFill>
                <a:latin typeface="Corbel"/>
                <a:ea typeface="Corbel"/>
                <a:cs typeface="Corbel"/>
                <a:sym typeface="Corbel"/>
              </a:rPr>
              <a:t>“of the 41 percent who planned to seek employment, an overwhelming majority of respondents (82%)disliked the idea of content-driven design (Design 1)” </a:t>
            </a:r>
            <a:endParaRPr b="0" i="0" sz="17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700" u="none" cap="none" strike="noStrike">
              <a:latin typeface="Arial"/>
              <a:ea typeface="Arial"/>
              <a:cs typeface="Arial"/>
              <a:sym typeface="Arial"/>
            </a:endParaRPr>
          </a:p>
        </p:txBody>
      </p:sp>
      <p:pic>
        <p:nvPicPr>
          <p:cNvPr id="609" name="Google Shape;609;p114"/>
          <p:cNvPicPr preferRelativeResize="0"/>
          <p:nvPr/>
        </p:nvPicPr>
        <p:blipFill rotWithShape="1">
          <a:blip r:embed="rId3">
            <a:alphaModFix/>
          </a:blip>
          <a:srcRect b="0" l="0" r="0" t="0"/>
          <a:stretch/>
        </p:blipFill>
        <p:spPr>
          <a:xfrm>
            <a:off x="1819217" y="1306812"/>
            <a:ext cx="4984629" cy="177702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p115"/>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BACK TO METHODOLOGY SECTION</a:t>
            </a:r>
            <a:endParaRPr b="0" i="0" sz="3600" u="none" cap="none" strike="noStrike">
              <a:latin typeface="Arial"/>
              <a:ea typeface="Arial"/>
              <a:cs typeface="Arial"/>
              <a:sym typeface="Arial"/>
            </a:endParaRPr>
          </a:p>
        </p:txBody>
      </p:sp>
      <p:sp>
        <p:nvSpPr>
          <p:cNvPr id="616" name="Google Shape;616;p115"/>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2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2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2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2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1600"/>
              <a:buFont typeface="Noto Sans Symbols"/>
              <a:buChar char="▪"/>
            </a:pPr>
            <a:r>
              <a:rPr b="0" i="0" lang="en" sz="1600" u="none" cap="none" strike="noStrike">
                <a:solidFill>
                  <a:srgbClr val="FFFFFF"/>
                </a:solidFill>
                <a:latin typeface="Corbel"/>
                <a:ea typeface="Corbel"/>
                <a:cs typeface="Corbel"/>
                <a:sym typeface="Corbel"/>
              </a:rPr>
              <a:t>“over70 percent of the students preferred language-skills courses over other courses”</a:t>
            </a:r>
            <a:endParaRPr b="0" i="0" sz="16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1600"/>
              <a:buFont typeface="Noto Sans Symbols"/>
              <a:buChar char="▪"/>
            </a:pPr>
            <a:r>
              <a:rPr b="0" i="0" lang="en" sz="1600" u="none" cap="none" strike="noStrike">
                <a:solidFill>
                  <a:srgbClr val="FFFFFF"/>
                </a:solidFill>
                <a:latin typeface="Corbel"/>
                <a:ea typeface="Corbel"/>
                <a:cs typeface="Corbel"/>
                <a:sym typeface="Corbel"/>
              </a:rPr>
              <a:t>“of the 41 percent who planned to seek employment, an </a:t>
            </a:r>
            <a:r>
              <a:rPr b="1" i="0" lang="en" sz="2100" u="none" cap="none" strike="noStrike">
                <a:solidFill>
                  <a:srgbClr val="FFFFFF"/>
                </a:solidFill>
                <a:latin typeface="Corbel"/>
                <a:ea typeface="Corbel"/>
                <a:cs typeface="Corbel"/>
                <a:sym typeface="Corbel"/>
              </a:rPr>
              <a:t>overwhelming </a:t>
            </a:r>
            <a:r>
              <a:rPr b="0" i="0" lang="en" sz="1600" u="none" cap="none" strike="noStrike">
                <a:solidFill>
                  <a:srgbClr val="FFFFFF"/>
                </a:solidFill>
                <a:latin typeface="Corbel"/>
                <a:ea typeface="Corbel"/>
                <a:cs typeface="Corbel"/>
                <a:sym typeface="Corbel"/>
              </a:rPr>
              <a:t>majority of respondents (82%)disliked the idea of content-driven design (Design 1)”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p:txBody>
      </p:sp>
      <p:pic>
        <p:nvPicPr>
          <p:cNvPr id="617" name="Google Shape;617;p115"/>
          <p:cNvPicPr preferRelativeResize="0"/>
          <p:nvPr/>
        </p:nvPicPr>
        <p:blipFill rotWithShape="1">
          <a:blip r:embed="rId3">
            <a:alphaModFix/>
          </a:blip>
          <a:srcRect b="0" l="0" r="0" t="0"/>
          <a:stretch/>
        </p:blipFill>
        <p:spPr>
          <a:xfrm>
            <a:off x="1819217" y="1306812"/>
            <a:ext cx="4984629" cy="1777029"/>
          </a:xfrm>
          <a:prstGeom prst="rect">
            <a:avLst/>
          </a:prstGeom>
          <a:noFill/>
          <a:ln>
            <a:noFill/>
          </a:ln>
        </p:spPr>
      </p:pic>
      <p:sp>
        <p:nvSpPr>
          <p:cNvPr id="618" name="Google Shape;618;p115"/>
          <p:cNvSpPr/>
          <p:nvPr/>
        </p:nvSpPr>
        <p:spPr>
          <a:xfrm>
            <a:off x="6786060" y="2406271"/>
            <a:ext cx="2627757" cy="413073"/>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200" u="none" cap="none" strike="noStrike">
                <a:solidFill>
                  <a:srgbClr val="FFFFFF"/>
                </a:solidFill>
                <a:latin typeface="Corbel"/>
                <a:ea typeface="Corbel"/>
                <a:cs typeface="Corbel"/>
                <a:sym typeface="Corbel"/>
              </a:rPr>
              <a:t>96 participants </a:t>
            </a:r>
            <a:endParaRPr b="0" i="0" sz="2200" u="none" cap="none" strike="noStrike">
              <a:latin typeface="Arial"/>
              <a:ea typeface="Arial"/>
              <a:cs typeface="Arial"/>
              <a:sym typeface="Arial"/>
            </a:endParaRPr>
          </a:p>
        </p:txBody>
      </p:sp>
      <p:sp>
        <p:nvSpPr>
          <p:cNvPr id="619" name="Google Shape;619;p115"/>
          <p:cNvSpPr/>
          <p:nvPr/>
        </p:nvSpPr>
        <p:spPr>
          <a:xfrm>
            <a:off x="7827432" y="3849904"/>
            <a:ext cx="1552424"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39 students</a:t>
            </a:r>
            <a:endParaRPr b="0" i="0" sz="1600" u="none" cap="none" strike="noStrike">
              <a:latin typeface="Arial"/>
              <a:ea typeface="Arial"/>
              <a:cs typeface="Arial"/>
              <a:sym typeface="Arial"/>
            </a:endParaRPr>
          </a:p>
        </p:txBody>
      </p:sp>
      <p:sp>
        <p:nvSpPr>
          <p:cNvPr id="620" name="Google Shape;620;p115"/>
          <p:cNvSpPr/>
          <p:nvPr/>
        </p:nvSpPr>
        <p:spPr>
          <a:xfrm>
            <a:off x="2376966" y="4497432"/>
            <a:ext cx="1430947" cy="107660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200" u="none" cap="none" strike="noStrike">
                <a:solidFill>
                  <a:srgbClr val="FFFFFF"/>
                </a:solidFill>
                <a:latin typeface="Corbel"/>
                <a:ea typeface="Corbel"/>
                <a:cs typeface="Corbel"/>
                <a:sym typeface="Corbel"/>
              </a:rPr>
              <a:t>32 students</a:t>
            </a:r>
            <a:endParaRPr b="0" i="0" sz="2200" u="none" cap="none" strike="noStrike">
              <a:latin typeface="Arial"/>
              <a:ea typeface="Arial"/>
              <a:cs typeface="Arial"/>
              <a:sym typeface="Arial"/>
            </a:endParaRPr>
          </a:p>
        </p:txBody>
      </p:sp>
      <p:sp>
        <p:nvSpPr>
          <p:cNvPr id="621" name="Google Shape;621;p115"/>
          <p:cNvSpPr/>
          <p:nvPr/>
        </p:nvSpPr>
        <p:spPr>
          <a:xfrm>
            <a:off x="6853656" y="1500777"/>
            <a:ext cx="2208792" cy="413073"/>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200" u="none" cap="none" strike="noStrike">
                <a:solidFill>
                  <a:srgbClr val="FFFFFF"/>
                </a:solidFill>
                <a:latin typeface="Corbel"/>
                <a:ea typeface="Corbel"/>
                <a:cs typeface="Corbel"/>
                <a:sym typeface="Corbel"/>
              </a:rPr>
              <a:t>274 students</a:t>
            </a:r>
            <a:endParaRPr b="0" i="0" sz="2200" u="none" cap="none" strike="noStrike">
              <a:latin typeface="Arial"/>
              <a:ea typeface="Arial"/>
              <a:cs typeface="Arial"/>
              <a:sym typeface="Arial"/>
            </a:endParaRPr>
          </a:p>
        </p:txBody>
      </p:sp>
      <p:sp>
        <p:nvSpPr>
          <p:cNvPr id="622" name="Google Shape;622;p115"/>
          <p:cNvSpPr/>
          <p:nvPr/>
        </p:nvSpPr>
        <p:spPr>
          <a:xfrm>
            <a:off x="7771918" y="1847235"/>
            <a:ext cx="326878" cy="557403"/>
          </a:xfrm>
          <a:prstGeom prst="downArrow">
            <a:avLst>
              <a:gd fmla="val 50000" name="adj1"/>
              <a:gd fmla="val 50000" name="adj2"/>
            </a:avLst>
          </a:prstGeom>
          <a:solidFill>
            <a:srgbClr val="1CADE4"/>
          </a:solidFill>
          <a:ln cap="flat" cmpd="sng" w="25550">
            <a:solidFill>
              <a:srgbClr val="147FA8"/>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6" name="Shape 626"/>
        <p:cNvGrpSpPr/>
        <p:nvPr/>
      </p:nvGrpSpPr>
      <p:grpSpPr>
        <a:xfrm>
          <a:off x="0" y="0"/>
          <a:ext cx="0" cy="0"/>
          <a:chOff x="0" y="0"/>
          <a:chExt cx="0" cy="0"/>
        </a:xfrm>
      </p:grpSpPr>
      <p:sp>
        <p:nvSpPr>
          <p:cNvPr id="627" name="Google Shape;627;p116"/>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CONCLUSION?</a:t>
            </a:r>
            <a:endParaRPr b="0" i="0" sz="3600" u="none" cap="none" strike="noStrike">
              <a:latin typeface="Arial"/>
              <a:ea typeface="Arial"/>
              <a:cs typeface="Arial"/>
              <a:sym typeface="Arial"/>
            </a:endParaRPr>
          </a:p>
        </p:txBody>
      </p:sp>
      <p:sp>
        <p:nvSpPr>
          <p:cNvPr id="628" name="Google Shape;628;p116"/>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Small numbers again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Beware of percentages! </a:t>
            </a:r>
            <a:endParaRPr b="0" i="0" sz="2000" u="none" cap="none"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sp>
        <p:nvSpPr>
          <p:cNvPr id="634" name="Google Shape;634;p117"/>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IQ TEST </a:t>
            </a:r>
            <a:endParaRPr b="0" i="0" sz="3600" u="none" cap="none" strike="noStrike">
              <a:latin typeface="Arial"/>
              <a:ea typeface="Arial"/>
              <a:cs typeface="Arial"/>
              <a:sym typeface="Arial"/>
            </a:endParaRPr>
          </a:p>
        </p:txBody>
      </p:sp>
      <p:sp>
        <p:nvSpPr>
          <p:cNvPr id="635" name="Google Shape;635;p117"/>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Two Kids Cartoon Images, Stock Photos &amp;amp; Vectors | Shutterstock" id="636" name="Google Shape;636;p117"/>
          <p:cNvPicPr preferRelativeResize="0"/>
          <p:nvPr/>
        </p:nvPicPr>
        <p:blipFill rotWithShape="1">
          <a:blip r:embed="rId3">
            <a:alphaModFix/>
          </a:blip>
          <a:srcRect b="0" l="0" r="0" t="0"/>
          <a:stretch/>
        </p:blipFill>
        <p:spPr>
          <a:xfrm>
            <a:off x="3325271" y="2417047"/>
            <a:ext cx="1855399" cy="1998423"/>
          </a:xfrm>
          <a:prstGeom prst="rect">
            <a:avLst/>
          </a:prstGeom>
          <a:noFill/>
          <a:ln>
            <a:noFill/>
          </a:ln>
        </p:spPr>
      </p:pic>
      <p:pic>
        <p:nvPicPr>
          <p:cNvPr descr="99 Logo Vector (.AI) Free Download" id="637" name="Google Shape;637;p117"/>
          <p:cNvPicPr preferRelativeResize="0"/>
          <p:nvPr/>
        </p:nvPicPr>
        <p:blipFill rotWithShape="1">
          <a:blip r:embed="rId4">
            <a:alphaModFix/>
          </a:blip>
          <a:srcRect b="0" l="0" r="0" t="0"/>
          <a:stretch/>
        </p:blipFill>
        <p:spPr>
          <a:xfrm>
            <a:off x="621100" y="2417047"/>
            <a:ext cx="2141448" cy="2141448"/>
          </a:xfrm>
          <a:prstGeom prst="rect">
            <a:avLst/>
          </a:prstGeom>
          <a:noFill/>
          <a:ln>
            <a:noFill/>
          </a:ln>
        </p:spPr>
      </p:pic>
      <p:pic>
        <p:nvPicPr>
          <p:cNvPr descr="102 Logo Design Number 102 Eps Stock Vector (Royalty Free) 1587225241" id="638" name="Google Shape;638;p117"/>
          <p:cNvPicPr preferRelativeResize="0"/>
          <p:nvPr/>
        </p:nvPicPr>
        <p:blipFill rotWithShape="1">
          <a:blip r:embed="rId5">
            <a:alphaModFix/>
          </a:blip>
          <a:srcRect b="0" l="0" r="0" t="0"/>
          <a:stretch/>
        </p:blipFill>
        <p:spPr>
          <a:xfrm>
            <a:off x="6197941" y="2488886"/>
            <a:ext cx="1855399" cy="19984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3" name="Shape 643"/>
        <p:cNvGrpSpPr/>
        <p:nvPr/>
      </p:nvGrpSpPr>
      <p:grpSpPr>
        <a:xfrm>
          <a:off x="0" y="0"/>
          <a:ext cx="0" cy="0"/>
          <a:chOff x="0" y="0"/>
          <a:chExt cx="0" cy="0"/>
        </a:xfrm>
      </p:grpSpPr>
      <p:sp>
        <p:nvSpPr>
          <p:cNvPr id="644" name="Google Shape;644;p118"/>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INCREASED LIFESPAN BY 2 YEARS ON AVERAGE</a:t>
            </a:r>
            <a:endParaRPr b="0" i="0" sz="3600" u="none" cap="none" strike="noStrike">
              <a:latin typeface="Arial"/>
              <a:ea typeface="Arial"/>
              <a:cs typeface="Arial"/>
              <a:sym typeface="Arial"/>
            </a:endParaRPr>
          </a:p>
        </p:txBody>
      </p:sp>
      <p:sp>
        <p:nvSpPr>
          <p:cNvPr id="645" name="Google Shape;645;p11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646" name="Google Shape;646;p118"/>
          <p:cNvPicPr preferRelativeResize="0"/>
          <p:nvPr/>
        </p:nvPicPr>
        <p:blipFill rotWithShape="1">
          <a:blip r:embed="rId3">
            <a:alphaModFix/>
          </a:blip>
          <a:srcRect b="0" l="0" r="0" t="0"/>
          <a:stretch/>
        </p:blipFill>
        <p:spPr>
          <a:xfrm>
            <a:off x="2573223" y="2006587"/>
            <a:ext cx="4345265" cy="24552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83"/>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العركة؟</a:t>
            </a:r>
            <a:endParaRPr b="0" i="0" sz="3600" u="none" cap="none" strike="noStrike">
              <a:latin typeface="Arial"/>
              <a:ea typeface="Arial"/>
              <a:cs typeface="Arial"/>
              <a:sym typeface="Arial"/>
            </a:endParaRPr>
          </a:p>
        </p:txBody>
      </p:sp>
      <p:sp>
        <p:nvSpPr>
          <p:cNvPr id="353" name="Google Shape;353;p83"/>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354" name="Google Shape;354;p83"/>
          <p:cNvPicPr preferRelativeResize="0"/>
          <p:nvPr/>
        </p:nvPicPr>
        <p:blipFill rotWithShape="1">
          <a:blip r:embed="rId3">
            <a:alphaModFix/>
          </a:blip>
          <a:srcRect b="0" l="0" r="0" t="0"/>
          <a:stretch/>
        </p:blipFill>
        <p:spPr>
          <a:xfrm>
            <a:off x="720372" y="1508614"/>
            <a:ext cx="6077558" cy="3355849"/>
          </a:xfrm>
          <a:prstGeom prst="rect">
            <a:avLst/>
          </a:prstGeom>
          <a:noFill/>
          <a:ln>
            <a:noFill/>
          </a:ln>
        </p:spPr>
      </p:pic>
      <p:sp>
        <p:nvSpPr>
          <p:cNvPr id="355" name="Google Shape;355;p83"/>
          <p:cNvSpPr/>
          <p:nvPr/>
        </p:nvSpPr>
        <p:spPr>
          <a:xfrm>
            <a:off x="6138183" y="4408940"/>
            <a:ext cx="2503341"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What’s the difference?</a:t>
            </a:r>
            <a:endParaRPr b="0" i="0" sz="1600" u="none" cap="none" strike="noStrike">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9"/>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MORE THAN 80% OF DENTISTS RECOMMEND COLGATE</a:t>
            </a:r>
            <a:endParaRPr b="0" i="0" sz="3600" u="none" cap="none" strike="noStrike">
              <a:latin typeface="Arial"/>
              <a:ea typeface="Arial"/>
              <a:cs typeface="Arial"/>
              <a:sym typeface="Arial"/>
            </a:endParaRPr>
          </a:p>
        </p:txBody>
      </p:sp>
      <p:sp>
        <p:nvSpPr>
          <p:cNvPr id="653" name="Google Shape;653;p119"/>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654" name="Google Shape;654;p119"/>
          <p:cNvPicPr preferRelativeResize="0"/>
          <p:nvPr/>
        </p:nvPicPr>
        <p:blipFill rotWithShape="1">
          <a:blip r:embed="rId3">
            <a:alphaModFix/>
          </a:blip>
          <a:srcRect b="0" l="0" r="0" t="0"/>
          <a:stretch/>
        </p:blipFill>
        <p:spPr>
          <a:xfrm>
            <a:off x="2110174" y="1690823"/>
            <a:ext cx="4713275" cy="313445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20"/>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MORE THAN 80% OF DENTISTS RECOMMEND COLGATE</a:t>
            </a:r>
            <a:endParaRPr b="0" i="0" sz="3600" u="none" cap="none" strike="noStrike">
              <a:latin typeface="Arial"/>
              <a:ea typeface="Arial"/>
              <a:cs typeface="Arial"/>
              <a:sym typeface="Arial"/>
            </a:endParaRPr>
          </a:p>
        </p:txBody>
      </p:sp>
      <p:sp>
        <p:nvSpPr>
          <p:cNvPr id="661" name="Google Shape;661;p120"/>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662" name="Google Shape;662;p120"/>
          <p:cNvPicPr preferRelativeResize="0"/>
          <p:nvPr/>
        </p:nvPicPr>
        <p:blipFill rotWithShape="1">
          <a:blip r:embed="rId3">
            <a:alphaModFix/>
          </a:blip>
          <a:srcRect b="0" l="0" r="0" t="0"/>
          <a:stretch/>
        </p:blipFill>
        <p:spPr>
          <a:xfrm>
            <a:off x="674328" y="1690823"/>
            <a:ext cx="4713275" cy="3134455"/>
          </a:xfrm>
          <a:prstGeom prst="rect">
            <a:avLst/>
          </a:prstGeom>
          <a:noFill/>
          <a:ln>
            <a:noFill/>
          </a:ln>
        </p:spPr>
      </p:pic>
      <p:sp>
        <p:nvSpPr>
          <p:cNvPr id="663" name="Google Shape;663;p120"/>
          <p:cNvSpPr/>
          <p:nvPr/>
        </p:nvSpPr>
        <p:spPr>
          <a:xfrm>
            <a:off x="5617007" y="2083324"/>
            <a:ext cx="4569757" cy="107660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In 2007, Colgate was ordered by the</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 Advertising Standards Authority (ASA)</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 of the U.K. to abandon their claim</a:t>
            </a:r>
            <a:endParaRPr b="0" i="0" sz="1600" u="none" cap="none" strike="noStrike">
              <a:latin typeface="Arial"/>
              <a:ea typeface="Arial"/>
              <a:cs typeface="Arial"/>
              <a:sym typeface="Arial"/>
            </a:endParaRPr>
          </a:p>
        </p:txBody>
      </p:sp>
      <p:sp>
        <p:nvSpPr>
          <p:cNvPr id="664" name="Google Shape;664;p120"/>
          <p:cNvSpPr/>
          <p:nvPr/>
        </p:nvSpPr>
        <p:spPr>
          <a:xfrm>
            <a:off x="7247150" y="4688458"/>
            <a:ext cx="794826"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Why?</a:t>
            </a:r>
            <a:endParaRPr b="0" i="0" sz="1600" u="none" cap="none" strike="noStrike">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21"/>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THE QUESTION</a:t>
            </a:r>
            <a:endParaRPr b="0" i="0" sz="3600" u="none" cap="none" strike="noStrike">
              <a:latin typeface="Arial"/>
              <a:ea typeface="Arial"/>
              <a:cs typeface="Arial"/>
              <a:sym typeface="Arial"/>
            </a:endParaRPr>
          </a:p>
        </p:txBody>
      </p:sp>
      <p:sp>
        <p:nvSpPr>
          <p:cNvPr id="671" name="Google Shape;671;p121"/>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Which toothpaste do u recommened? (more than 1 answer possible)</a:t>
            </a:r>
            <a:endParaRPr b="0" i="0" sz="2000" u="none" cap="none" strike="noStrike">
              <a:latin typeface="Arial"/>
              <a:ea typeface="Arial"/>
              <a:cs typeface="Arial"/>
              <a:sym typeface="Arial"/>
            </a:endParaRPr>
          </a:p>
          <a:p>
            <a:pPr indent="-419100" lvl="0" marL="419100" marR="0" rtl="0" algn="l">
              <a:lnSpc>
                <a:spcPct val="90000"/>
              </a:lnSpc>
              <a:spcBef>
                <a:spcPts val="1300"/>
              </a:spcBef>
              <a:spcAft>
                <a:spcPts val="0"/>
              </a:spcAft>
              <a:buClr>
                <a:srgbClr val="FFFFFF"/>
              </a:buClr>
              <a:buSzPts val="2000"/>
              <a:buFont typeface="Noto Sans Symbols"/>
              <a:buAutoNum type="arabicPeriod"/>
            </a:pPr>
            <a:r>
              <a:rPr b="0" i="0" lang="en" sz="2000" u="none" cap="none" strike="noStrike">
                <a:solidFill>
                  <a:srgbClr val="FFFFFF"/>
                </a:solidFill>
                <a:latin typeface="Corbel"/>
                <a:ea typeface="Corbel"/>
                <a:cs typeface="Corbel"/>
                <a:sym typeface="Corbel"/>
              </a:rPr>
              <a:t>colgate </a:t>
            </a:r>
            <a:endParaRPr b="0" i="0" sz="2000" u="none" cap="none" strike="noStrike">
              <a:latin typeface="Arial"/>
              <a:ea typeface="Arial"/>
              <a:cs typeface="Arial"/>
              <a:sym typeface="Arial"/>
            </a:endParaRPr>
          </a:p>
          <a:p>
            <a:pPr indent="-419100" lvl="0" marL="419100" marR="0" rtl="0" algn="l">
              <a:lnSpc>
                <a:spcPct val="90000"/>
              </a:lnSpc>
              <a:spcBef>
                <a:spcPts val="1300"/>
              </a:spcBef>
              <a:spcAft>
                <a:spcPts val="0"/>
              </a:spcAft>
              <a:buClr>
                <a:srgbClr val="FFFFFF"/>
              </a:buClr>
              <a:buSzPts val="2000"/>
              <a:buFont typeface="Noto Sans Symbols"/>
              <a:buAutoNum type="arabicPeriod"/>
            </a:pPr>
            <a:r>
              <a:rPr b="0" i="0" lang="en" sz="2000" u="none" cap="none" strike="noStrike">
                <a:solidFill>
                  <a:srgbClr val="FFFFFF"/>
                </a:solidFill>
                <a:latin typeface="Corbel"/>
                <a:ea typeface="Corbel"/>
                <a:cs typeface="Corbel"/>
                <a:sym typeface="Corbel"/>
              </a:rPr>
              <a:t>sensodyne </a:t>
            </a:r>
            <a:endParaRPr b="0" i="0" sz="2000" u="none" cap="none" strike="noStrike">
              <a:latin typeface="Arial"/>
              <a:ea typeface="Arial"/>
              <a:cs typeface="Arial"/>
              <a:sym typeface="Arial"/>
            </a:endParaRPr>
          </a:p>
          <a:p>
            <a:pPr indent="-419100" lvl="0" marL="419100" marR="0" rtl="0" algn="l">
              <a:lnSpc>
                <a:spcPct val="90000"/>
              </a:lnSpc>
              <a:spcBef>
                <a:spcPts val="1300"/>
              </a:spcBef>
              <a:spcAft>
                <a:spcPts val="0"/>
              </a:spcAft>
              <a:buClr>
                <a:srgbClr val="FFFFFF"/>
              </a:buClr>
              <a:buSzPts val="2000"/>
              <a:buFont typeface="Noto Sans Symbols"/>
              <a:buAutoNum type="arabicPeriod"/>
            </a:pPr>
            <a:r>
              <a:rPr b="0" i="0" lang="en" sz="2000" u="none" cap="none" strike="noStrike">
                <a:solidFill>
                  <a:srgbClr val="FFFFFF"/>
                </a:solidFill>
                <a:latin typeface="Corbel"/>
                <a:ea typeface="Corbel"/>
                <a:cs typeface="Corbel"/>
                <a:sym typeface="Corbel"/>
              </a:rPr>
              <a:t>Miswak </a:t>
            </a:r>
            <a:endParaRPr b="0" i="0" sz="2000" u="none" cap="none" strike="noStrike">
              <a:latin typeface="Arial"/>
              <a:ea typeface="Arial"/>
              <a:cs typeface="Arial"/>
              <a:sym typeface="Arial"/>
            </a:endParaRPr>
          </a:p>
          <a:p>
            <a:pPr indent="-419100" lvl="0" marL="419100" marR="0" rtl="0" algn="l">
              <a:lnSpc>
                <a:spcPct val="90000"/>
              </a:lnSpc>
              <a:spcBef>
                <a:spcPts val="1300"/>
              </a:spcBef>
              <a:spcAft>
                <a:spcPts val="0"/>
              </a:spcAft>
              <a:buClr>
                <a:srgbClr val="FFFFFF"/>
              </a:buClr>
              <a:buSzPts val="2000"/>
              <a:buFont typeface="Noto Sans Symbols"/>
              <a:buAutoNum type="arabicPeriod"/>
            </a:pPr>
            <a:r>
              <a:rPr b="0" i="0" lang="en" sz="2000" u="none" cap="none" strike="noStrike">
                <a:solidFill>
                  <a:srgbClr val="FFFFFF"/>
                </a:solidFill>
                <a:latin typeface="Corbel"/>
                <a:ea typeface="Corbel"/>
                <a:cs typeface="Corbel"/>
                <a:sym typeface="Corbel"/>
              </a:rPr>
              <a:t>…  </a:t>
            </a:r>
            <a:endParaRPr b="0" i="0" sz="2000" u="none" cap="none" strike="noStrike">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22"/>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MISLEADING</a:t>
            </a:r>
            <a:endParaRPr b="0" i="0" sz="3600" u="none" cap="none" strike="noStrike">
              <a:latin typeface="Arial"/>
              <a:ea typeface="Arial"/>
              <a:cs typeface="Arial"/>
              <a:sym typeface="Arial"/>
            </a:endParaRPr>
          </a:p>
        </p:txBody>
      </p:sp>
      <p:sp>
        <p:nvSpPr>
          <p:cNvPr id="678" name="Google Shape;678;p122"/>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Dabur Miswak Toothpaste And Tooth Brush Free - 190 gm : Buy Online Oral  Care at Best Prices in Egypt | Souq.com" id="679" name="Google Shape;679;p122"/>
          <p:cNvPicPr preferRelativeResize="0"/>
          <p:nvPr/>
        </p:nvPicPr>
        <p:blipFill rotWithShape="1">
          <a:blip r:embed="rId3">
            <a:alphaModFix/>
          </a:blip>
          <a:srcRect b="0" l="0" r="0" t="0"/>
          <a:stretch/>
        </p:blipFill>
        <p:spPr>
          <a:xfrm>
            <a:off x="688370" y="1783234"/>
            <a:ext cx="5314434" cy="2603175"/>
          </a:xfrm>
          <a:prstGeom prst="rect">
            <a:avLst/>
          </a:prstGeom>
          <a:noFill/>
          <a:ln>
            <a:noFill/>
          </a:ln>
        </p:spPr>
      </p:pic>
      <p:sp>
        <p:nvSpPr>
          <p:cNvPr id="680" name="Google Shape;680;p122"/>
          <p:cNvSpPr/>
          <p:nvPr/>
        </p:nvSpPr>
        <p:spPr>
          <a:xfrm>
            <a:off x="6194023" y="3666062"/>
            <a:ext cx="2905652" cy="523443"/>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900" u="none" cap="none" strike="noStrike">
                <a:solidFill>
                  <a:srgbClr val="FFFFFF"/>
                </a:solidFill>
                <a:latin typeface="Corbel"/>
                <a:ea typeface="Corbel"/>
                <a:cs typeface="Corbel"/>
                <a:sym typeface="Corbel"/>
              </a:rPr>
              <a:t>Come back </a:t>
            </a:r>
            <a:r>
              <a:rPr b="1" i="0" lang="en" sz="2900" u="none" cap="none" strike="noStrike">
                <a:solidFill>
                  <a:srgbClr val="FFFFFF"/>
                </a:solidFill>
                <a:latin typeface="Noto Sans Symbols"/>
                <a:ea typeface="Noto Sans Symbols"/>
                <a:cs typeface="Noto Sans Symbols"/>
                <a:sym typeface="Noto Sans Symbols"/>
              </a:rPr>
              <a:t>☺</a:t>
            </a:r>
            <a:r>
              <a:rPr b="1" i="0" lang="en" sz="2900" u="none" cap="none" strike="noStrike">
                <a:solidFill>
                  <a:srgbClr val="FFFFFF"/>
                </a:solidFill>
                <a:latin typeface="Corbel"/>
                <a:ea typeface="Corbel"/>
                <a:cs typeface="Corbel"/>
                <a:sym typeface="Corbel"/>
              </a:rPr>
              <a:t> </a:t>
            </a:r>
            <a:endParaRPr b="0" i="0" sz="2900" u="none" cap="none" strike="noStrike">
              <a:latin typeface="Arial"/>
              <a:ea typeface="Arial"/>
              <a:cs typeface="Arial"/>
              <a:sym typeface="Arial"/>
            </a:endParaRPr>
          </a:p>
        </p:txBody>
      </p:sp>
      <p:sp>
        <p:nvSpPr>
          <p:cNvPr id="681" name="Google Shape;681;p122"/>
          <p:cNvSpPr/>
          <p:nvPr/>
        </p:nvSpPr>
        <p:spPr>
          <a:xfrm>
            <a:off x="6190431" y="4688458"/>
            <a:ext cx="2009923"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Small numbers?? </a:t>
            </a:r>
            <a:endParaRPr b="0" i="0" sz="1600" u="none" cap="none" strike="noStrike">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23"/>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CONCLUSION?</a:t>
            </a:r>
            <a:endParaRPr b="0" i="0" sz="3600" u="none" cap="none" strike="noStrike">
              <a:latin typeface="Arial"/>
              <a:ea typeface="Arial"/>
              <a:cs typeface="Arial"/>
              <a:sym typeface="Arial"/>
            </a:endParaRPr>
          </a:p>
        </p:txBody>
      </p:sp>
      <p:sp>
        <p:nvSpPr>
          <p:cNvPr id="687" name="Google Shape;687;p123"/>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Multiple answer questions …. A totally different scenario!</a:t>
            </a:r>
            <a:endParaRPr b="0" i="0" sz="2000" u="none" cap="none" strike="noStrike">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24"/>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WHERE IS THE MEAN?</a:t>
            </a:r>
            <a:endParaRPr b="0" i="0" sz="3600" u="none" cap="none" strike="noStrike">
              <a:latin typeface="Arial"/>
              <a:ea typeface="Arial"/>
              <a:cs typeface="Arial"/>
              <a:sym typeface="Arial"/>
            </a:endParaRPr>
          </a:p>
        </p:txBody>
      </p:sp>
      <p:sp>
        <p:nvSpPr>
          <p:cNvPr id="693" name="Google Shape;693;p124"/>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694" name="Google Shape;694;p124"/>
          <p:cNvPicPr preferRelativeResize="0"/>
          <p:nvPr/>
        </p:nvPicPr>
        <p:blipFill rotWithShape="1">
          <a:blip r:embed="rId3">
            <a:alphaModFix/>
          </a:blip>
          <a:srcRect b="0" l="0" r="0" t="0"/>
          <a:stretch/>
        </p:blipFill>
        <p:spPr>
          <a:xfrm>
            <a:off x="1914896" y="1508614"/>
            <a:ext cx="5009120" cy="359879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25"/>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701" name="Google Shape;701;p125"/>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702" name="Google Shape;702;p125"/>
          <p:cNvPicPr preferRelativeResize="0"/>
          <p:nvPr/>
        </p:nvPicPr>
        <p:blipFill rotWithShape="1">
          <a:blip r:embed="rId3">
            <a:alphaModFix/>
          </a:blip>
          <a:srcRect b="0" l="0" r="0" t="0"/>
          <a:stretch/>
        </p:blipFill>
        <p:spPr>
          <a:xfrm>
            <a:off x="1002696" y="1508624"/>
            <a:ext cx="4971241" cy="3546875"/>
          </a:xfrm>
          <a:prstGeom prst="rect">
            <a:avLst/>
          </a:prstGeom>
          <a:noFill/>
          <a:ln>
            <a:noFill/>
          </a:ln>
        </p:spPr>
      </p:pic>
      <p:sp>
        <p:nvSpPr>
          <p:cNvPr id="703" name="Google Shape;703;p125"/>
          <p:cNvSpPr/>
          <p:nvPr/>
        </p:nvSpPr>
        <p:spPr>
          <a:xfrm>
            <a:off x="6432079" y="3248091"/>
            <a:ext cx="3173751" cy="634467"/>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800" u="none" cap="none" strike="noStrike">
                <a:solidFill>
                  <a:srgbClr val="FFFFFF"/>
                </a:solidFill>
                <a:latin typeface="Corbel"/>
                <a:ea typeface="Corbel"/>
                <a:cs typeface="Corbel"/>
                <a:sym typeface="Corbel"/>
              </a:rPr>
              <a:t>politicians, marketers,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800" u="none" cap="none" strike="noStrike">
                <a:solidFill>
                  <a:srgbClr val="FFFFFF"/>
                </a:solidFill>
                <a:latin typeface="Corbel"/>
                <a:ea typeface="Corbel"/>
                <a:cs typeface="Corbel"/>
                <a:sym typeface="Corbel"/>
              </a:rPr>
              <a:t>and CEOs </a:t>
            </a:r>
            <a:endParaRPr b="0" i="0" sz="1800" u="none" cap="none" strike="noStrike">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8" name="Shape 708"/>
        <p:cNvGrpSpPr/>
        <p:nvPr/>
      </p:nvGrpSpPr>
      <p:grpSpPr>
        <a:xfrm>
          <a:off x="0" y="0"/>
          <a:ext cx="0" cy="0"/>
          <a:chOff x="0" y="0"/>
          <a:chExt cx="0" cy="0"/>
        </a:xfrm>
      </p:grpSpPr>
      <p:sp>
        <p:nvSpPr>
          <p:cNvPr id="709" name="Google Shape;709;p126"/>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710" name="Google Shape;710;p126"/>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84150" lvl="0" marL="165100" marR="0" rtl="0" algn="l">
              <a:lnSpc>
                <a:spcPct val="90000"/>
              </a:lnSpc>
              <a:spcBef>
                <a:spcPts val="0"/>
              </a:spcBef>
              <a:spcAft>
                <a:spcPts val="0"/>
              </a:spcAft>
              <a:buClr>
                <a:srgbClr val="FFFFFF"/>
              </a:buClr>
              <a:buSzPts val="2900"/>
              <a:buFont typeface="Noto Sans Symbols"/>
              <a:buChar char="▪"/>
            </a:pPr>
            <a:r>
              <a:rPr b="1" i="0" lang="en" sz="2900" u="none" cap="none" strike="noStrike">
                <a:solidFill>
                  <a:srgbClr val="FFFFFF"/>
                </a:solidFill>
                <a:latin typeface="Corbel"/>
                <a:ea typeface="Corbel"/>
                <a:cs typeface="Corbel"/>
                <a:sym typeface="Corbel"/>
              </a:rPr>
              <a:t>90% of Drivers Consider Themselves Above Average</a:t>
            </a:r>
            <a:endParaRPr b="0" i="0" sz="29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9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9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900" u="none" cap="none" strike="noStrike">
              <a:latin typeface="Arial"/>
              <a:ea typeface="Arial"/>
              <a:cs typeface="Arial"/>
              <a:sym typeface="Arial"/>
            </a:endParaRPr>
          </a:p>
          <a:p>
            <a:pPr indent="-184150" lvl="0" marL="165100" marR="0" rtl="0" algn="l">
              <a:lnSpc>
                <a:spcPct val="90000"/>
              </a:lnSpc>
              <a:spcBef>
                <a:spcPts val="1300"/>
              </a:spcBef>
              <a:spcAft>
                <a:spcPts val="0"/>
              </a:spcAft>
              <a:buClr>
                <a:srgbClr val="FFFFFF"/>
              </a:buClr>
              <a:buSzPts val="2900"/>
              <a:buFont typeface="Noto Sans Symbols"/>
              <a:buChar char="▪"/>
            </a:pPr>
            <a:r>
              <a:rPr b="1" i="0" lang="en" sz="2900" u="none" cap="none" strike="noStrike">
                <a:solidFill>
                  <a:srgbClr val="FFFFFF"/>
                </a:solidFill>
                <a:latin typeface="Corbel"/>
                <a:ea typeface="Corbel"/>
                <a:cs typeface="Corbel"/>
                <a:sym typeface="Corbel"/>
              </a:rPr>
              <a:t>What u think?</a:t>
            </a:r>
            <a:endParaRPr b="0" i="0" sz="2900" u="none" cap="none" strike="noStrike">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5" name="Shape 715"/>
        <p:cNvGrpSpPr/>
        <p:nvPr/>
      </p:nvGrpSpPr>
      <p:grpSpPr>
        <a:xfrm>
          <a:off x="0" y="0"/>
          <a:ext cx="0" cy="0"/>
          <a:chOff x="0" y="0"/>
          <a:chExt cx="0" cy="0"/>
        </a:xfrm>
      </p:grpSpPr>
      <p:sp>
        <p:nvSpPr>
          <p:cNvPr id="716" name="Google Shape;716;p127"/>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AND NOW?</a:t>
            </a:r>
            <a:endParaRPr b="0" i="0" sz="3600" u="none" cap="none" strike="noStrike">
              <a:latin typeface="Arial"/>
              <a:ea typeface="Arial"/>
              <a:cs typeface="Arial"/>
              <a:sym typeface="Arial"/>
            </a:endParaRPr>
          </a:p>
        </p:txBody>
      </p:sp>
      <p:sp>
        <p:nvSpPr>
          <p:cNvPr id="717" name="Google Shape;717;p127"/>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718" name="Google Shape;718;p127"/>
          <p:cNvPicPr preferRelativeResize="0"/>
          <p:nvPr/>
        </p:nvPicPr>
        <p:blipFill rotWithShape="1">
          <a:blip r:embed="rId3">
            <a:alphaModFix/>
          </a:blip>
          <a:srcRect b="0" l="0" r="0" t="0"/>
          <a:stretch/>
        </p:blipFill>
        <p:spPr>
          <a:xfrm>
            <a:off x="414067" y="1508614"/>
            <a:ext cx="4846176" cy="3522711"/>
          </a:xfrm>
          <a:prstGeom prst="rect">
            <a:avLst/>
          </a:prstGeom>
          <a:noFill/>
          <a:ln>
            <a:noFill/>
          </a:ln>
        </p:spPr>
      </p:pic>
      <p:sp>
        <p:nvSpPr>
          <p:cNvPr id="719" name="Google Shape;719;p127"/>
          <p:cNvSpPr/>
          <p:nvPr/>
        </p:nvSpPr>
        <p:spPr>
          <a:xfrm>
            <a:off x="4878348" y="4709683"/>
            <a:ext cx="3334088"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What do we call this point?</a:t>
            </a:r>
            <a:endParaRPr b="0" i="0" sz="1600" u="none" cap="none" strike="noStrike">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128"/>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MAKES SENSE?</a:t>
            </a:r>
            <a:endParaRPr b="0" i="0" sz="3600" u="none" cap="none" strike="noStrike">
              <a:latin typeface="Arial"/>
              <a:ea typeface="Arial"/>
              <a:cs typeface="Arial"/>
              <a:sym typeface="Arial"/>
            </a:endParaRPr>
          </a:p>
        </p:txBody>
      </p:sp>
      <p:sp>
        <p:nvSpPr>
          <p:cNvPr id="726" name="Google Shape;726;p12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727" name="Google Shape;727;p128"/>
          <p:cNvSpPr/>
          <p:nvPr/>
        </p:nvSpPr>
        <p:spPr>
          <a:xfrm>
            <a:off x="-271691" y="1889359"/>
            <a:ext cx="9684855" cy="523443"/>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900" u="none" cap="none" strike="noStrike">
                <a:solidFill>
                  <a:srgbClr val="FFFFFF"/>
                </a:solidFill>
                <a:latin typeface="Corbel"/>
                <a:ea typeface="Corbel"/>
                <a:cs typeface="Corbel"/>
                <a:sym typeface="Corbel"/>
              </a:rPr>
              <a:t>“Majority of people live longer than average”</a:t>
            </a:r>
            <a:endParaRPr b="0" i="0" sz="29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84"/>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ANALYTICS VS STATS VS ML?</a:t>
            </a:r>
            <a:endParaRPr b="0" i="0" sz="3600" u="none" cap="none" strike="noStrike">
              <a:latin typeface="Arial"/>
              <a:ea typeface="Arial"/>
              <a:cs typeface="Arial"/>
              <a:sym typeface="Arial"/>
            </a:endParaRPr>
          </a:p>
        </p:txBody>
      </p:sp>
      <p:sp>
        <p:nvSpPr>
          <p:cNvPr id="362" name="Google Shape;362;p84"/>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363" name="Google Shape;363;p84"/>
          <p:cNvPicPr preferRelativeResize="0"/>
          <p:nvPr/>
        </p:nvPicPr>
        <p:blipFill rotWithShape="1">
          <a:blip r:embed="rId3">
            <a:alphaModFix/>
          </a:blip>
          <a:srcRect b="0" l="0" r="0" t="0"/>
          <a:stretch/>
        </p:blipFill>
        <p:spPr>
          <a:xfrm>
            <a:off x="1805501" y="1539635"/>
            <a:ext cx="4155871" cy="2291329"/>
          </a:xfrm>
          <a:prstGeom prst="rect">
            <a:avLst/>
          </a:prstGeom>
          <a:noFill/>
          <a:ln>
            <a:noFill/>
          </a:ln>
        </p:spPr>
      </p:pic>
      <p:pic>
        <p:nvPicPr>
          <p:cNvPr id="364" name="Google Shape;364;p84"/>
          <p:cNvPicPr preferRelativeResize="0"/>
          <p:nvPr/>
        </p:nvPicPr>
        <p:blipFill rotWithShape="1">
          <a:blip r:embed="rId4">
            <a:alphaModFix/>
          </a:blip>
          <a:srcRect b="0" l="0" r="0" t="0"/>
          <a:stretch/>
        </p:blipFill>
        <p:spPr>
          <a:xfrm>
            <a:off x="1805501" y="4147055"/>
            <a:ext cx="3960274" cy="380745"/>
          </a:xfrm>
          <a:prstGeom prst="rect">
            <a:avLst/>
          </a:prstGeom>
          <a:noFill/>
          <a:ln>
            <a:noFill/>
          </a:ln>
        </p:spPr>
      </p:pic>
      <p:pic>
        <p:nvPicPr>
          <p:cNvPr id="365" name="Google Shape;365;p84"/>
          <p:cNvPicPr preferRelativeResize="0"/>
          <p:nvPr/>
        </p:nvPicPr>
        <p:blipFill rotWithShape="1">
          <a:blip r:embed="rId5">
            <a:alphaModFix/>
          </a:blip>
          <a:srcRect b="0" l="0" r="0" t="0"/>
          <a:stretch/>
        </p:blipFill>
        <p:spPr>
          <a:xfrm>
            <a:off x="6257374" y="1870093"/>
            <a:ext cx="2883346" cy="133979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2" name="Shape 732"/>
        <p:cNvGrpSpPr/>
        <p:nvPr/>
      </p:nvGrpSpPr>
      <p:grpSpPr>
        <a:xfrm>
          <a:off x="0" y="0"/>
          <a:ext cx="0" cy="0"/>
          <a:chOff x="0" y="0"/>
          <a:chExt cx="0" cy="0"/>
        </a:xfrm>
      </p:grpSpPr>
      <p:sp>
        <p:nvSpPr>
          <p:cNvPr id="733" name="Google Shape;733;p129"/>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MAKES SENSE?</a:t>
            </a:r>
            <a:endParaRPr b="0" i="0" sz="3600" u="none" cap="none" strike="noStrike">
              <a:latin typeface="Arial"/>
              <a:ea typeface="Arial"/>
              <a:cs typeface="Arial"/>
              <a:sym typeface="Arial"/>
            </a:endParaRPr>
          </a:p>
        </p:txBody>
      </p:sp>
      <p:sp>
        <p:nvSpPr>
          <p:cNvPr id="734" name="Google Shape;734;p129"/>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735" name="Google Shape;735;p129"/>
          <p:cNvSpPr/>
          <p:nvPr/>
        </p:nvSpPr>
        <p:spPr>
          <a:xfrm>
            <a:off x="-1696760" y="1357752"/>
            <a:ext cx="9684855" cy="523443"/>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900" u="none" cap="none" strike="noStrike">
                <a:solidFill>
                  <a:srgbClr val="FFFFFF"/>
                </a:solidFill>
                <a:latin typeface="Corbel"/>
                <a:ea typeface="Corbel"/>
                <a:cs typeface="Corbel"/>
                <a:sym typeface="Corbel"/>
              </a:rPr>
              <a:t>“Majority of people live longer than average”</a:t>
            </a:r>
            <a:endParaRPr b="0" i="0" sz="2900" u="none" cap="none" strike="noStrike">
              <a:latin typeface="Arial"/>
              <a:ea typeface="Arial"/>
              <a:cs typeface="Arial"/>
              <a:sym typeface="Arial"/>
            </a:endParaRPr>
          </a:p>
        </p:txBody>
      </p:sp>
      <p:pic>
        <p:nvPicPr>
          <p:cNvPr id="736" name="Google Shape;736;p129"/>
          <p:cNvPicPr preferRelativeResize="0"/>
          <p:nvPr/>
        </p:nvPicPr>
        <p:blipFill rotWithShape="1">
          <a:blip r:embed="rId3">
            <a:alphaModFix/>
          </a:blip>
          <a:srcRect b="0" l="0" r="0" t="0"/>
          <a:stretch/>
        </p:blipFill>
        <p:spPr>
          <a:xfrm>
            <a:off x="3873550" y="1809683"/>
            <a:ext cx="5170938" cy="333135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0" name="Shape 740"/>
        <p:cNvGrpSpPr/>
        <p:nvPr/>
      </p:nvGrpSpPr>
      <p:grpSpPr>
        <a:xfrm>
          <a:off x="0" y="0"/>
          <a:ext cx="0" cy="0"/>
          <a:chOff x="0" y="0"/>
          <a:chExt cx="0" cy="0"/>
        </a:xfrm>
      </p:grpSpPr>
      <p:sp>
        <p:nvSpPr>
          <p:cNvPr id="741" name="Google Shape;741;p130"/>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CONCLUSION?</a:t>
            </a:r>
            <a:endParaRPr b="0" i="0" sz="3600" u="none" cap="none" strike="noStrike">
              <a:latin typeface="Arial"/>
              <a:ea typeface="Arial"/>
              <a:cs typeface="Arial"/>
              <a:sym typeface="Arial"/>
            </a:endParaRPr>
          </a:p>
        </p:txBody>
      </p:sp>
      <p:sp>
        <p:nvSpPr>
          <p:cNvPr id="742" name="Google Shape;742;p130"/>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When to use mean/median?</a:t>
            </a:r>
            <a:endParaRPr b="0" i="0" sz="2000" u="none" cap="none" strike="noStrike">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7" name="Shape 747"/>
        <p:cNvGrpSpPr/>
        <p:nvPr/>
      </p:nvGrpSpPr>
      <p:grpSpPr>
        <a:xfrm>
          <a:off x="0" y="0"/>
          <a:ext cx="0" cy="0"/>
          <a:chOff x="0" y="0"/>
          <a:chExt cx="0" cy="0"/>
        </a:xfrm>
      </p:grpSpPr>
      <p:sp>
        <p:nvSpPr>
          <p:cNvPr id="748" name="Google Shape;748;p131"/>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ctr">
              <a:lnSpc>
                <a:spcPct val="85000"/>
              </a:lnSpc>
              <a:spcBef>
                <a:spcPts val="0"/>
              </a:spcBef>
              <a:spcAft>
                <a:spcPts val="0"/>
              </a:spcAft>
              <a:buNone/>
            </a:pPr>
            <a:r>
              <a:rPr b="0" i="0" lang="en" sz="3600" u="none" cap="none" strike="noStrike">
                <a:solidFill>
                  <a:srgbClr val="FFFFFF"/>
                </a:solidFill>
                <a:latin typeface="Noto Sans Symbols"/>
                <a:ea typeface="Noto Sans Symbols"/>
                <a:cs typeface="Noto Sans Symbols"/>
                <a:sym typeface="Noto Sans Symbols"/>
              </a:rPr>
              <a:t>☹</a:t>
            </a:r>
            <a:r>
              <a:rPr b="0" i="0" lang="en" sz="3600" u="none" cap="none" strike="noStrike">
                <a:solidFill>
                  <a:srgbClr val="FFFFFF"/>
                </a:solidFill>
                <a:latin typeface="Corbel"/>
                <a:ea typeface="Corbel"/>
                <a:cs typeface="Corbel"/>
                <a:sym typeface="Corbel"/>
              </a:rPr>
              <a:t> </a:t>
            </a:r>
            <a:r>
              <a:rPr b="0" i="0" lang="en" sz="3600" u="none" cap="none" strike="noStrike">
                <a:solidFill>
                  <a:srgbClr val="FFFFFF"/>
                </a:solidFill>
                <a:latin typeface="Noto Sans Symbols"/>
                <a:ea typeface="Noto Sans Symbols"/>
                <a:cs typeface="Noto Sans Symbols"/>
                <a:sym typeface="Noto Sans Symbols"/>
              </a:rPr>
              <a:t>☹</a:t>
            </a:r>
            <a:r>
              <a:rPr b="0" i="0" lang="en" sz="3600" u="none" cap="none" strike="noStrike">
                <a:solidFill>
                  <a:srgbClr val="FFFFFF"/>
                </a:solidFill>
                <a:latin typeface="Corbel"/>
                <a:ea typeface="Corbel"/>
                <a:cs typeface="Corbel"/>
                <a:sym typeface="Corbel"/>
              </a:rPr>
              <a:t> </a:t>
            </a:r>
            <a:endParaRPr b="0" i="0" sz="3600" u="none" cap="none" strike="noStrike">
              <a:latin typeface="Arial"/>
              <a:ea typeface="Arial"/>
              <a:cs typeface="Arial"/>
              <a:sym typeface="Arial"/>
            </a:endParaRPr>
          </a:p>
        </p:txBody>
      </p:sp>
      <p:sp>
        <p:nvSpPr>
          <p:cNvPr id="749" name="Google Shape;749;p131"/>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Animation of New York City Stock Footage Video (100% Royalty-free) 28030699  | Shutterstock" id="750" name="Google Shape;750;p131"/>
          <p:cNvPicPr preferRelativeResize="0"/>
          <p:nvPr/>
        </p:nvPicPr>
        <p:blipFill rotWithShape="1">
          <a:blip r:embed="rId3">
            <a:alphaModFix/>
          </a:blip>
          <a:srcRect b="0" l="0" r="0" t="0"/>
          <a:stretch/>
        </p:blipFill>
        <p:spPr>
          <a:xfrm>
            <a:off x="763477" y="1508614"/>
            <a:ext cx="5354786" cy="3427035"/>
          </a:xfrm>
          <a:prstGeom prst="rect">
            <a:avLst/>
          </a:prstGeom>
          <a:noFill/>
          <a:ln>
            <a:noFill/>
          </a:ln>
        </p:spPr>
      </p:pic>
      <p:sp>
        <p:nvSpPr>
          <p:cNvPr id="751" name="Google Shape;751;p131"/>
          <p:cNvSpPr/>
          <p:nvPr/>
        </p:nvSpPr>
        <p:spPr>
          <a:xfrm>
            <a:off x="6404648" y="2587501"/>
            <a:ext cx="2736825" cy="855208"/>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500" u="none" cap="none" strike="noStrike">
                <a:solidFill>
                  <a:srgbClr val="FFFFFF"/>
                </a:solidFill>
                <a:latin typeface="Corbel"/>
                <a:ea typeface="Corbel"/>
                <a:cs typeface="Corbel"/>
                <a:sym typeface="Corbel"/>
              </a:rPr>
              <a:t>289 murders in 2018</a:t>
            </a:r>
            <a:endParaRPr b="0" i="0" sz="2500" u="none" cap="none" strike="noStrike">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6" name="Shape 756"/>
        <p:cNvGrpSpPr/>
        <p:nvPr/>
      </p:nvGrpSpPr>
      <p:grpSpPr>
        <a:xfrm>
          <a:off x="0" y="0"/>
          <a:ext cx="0" cy="0"/>
          <a:chOff x="0" y="0"/>
          <a:chExt cx="0" cy="0"/>
        </a:xfrm>
      </p:grpSpPr>
      <p:sp>
        <p:nvSpPr>
          <p:cNvPr id="757" name="Google Shape;757;p132"/>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ctr">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CONTEXT </a:t>
            </a:r>
            <a:r>
              <a:rPr b="0" i="0" lang="en" sz="3600" u="none" cap="none" strike="noStrike">
                <a:solidFill>
                  <a:srgbClr val="FFFFFF"/>
                </a:solidFill>
                <a:latin typeface="Noto Sans Symbols"/>
                <a:ea typeface="Noto Sans Symbols"/>
                <a:cs typeface="Noto Sans Symbols"/>
                <a:sym typeface="Noto Sans Symbols"/>
              </a:rPr>
              <a:t>☺</a:t>
            </a:r>
            <a:r>
              <a:rPr b="0" i="0" lang="en" sz="3600" u="none" cap="none" strike="noStrike">
                <a:solidFill>
                  <a:srgbClr val="FFFFFF"/>
                </a:solidFill>
                <a:latin typeface="Corbel"/>
                <a:ea typeface="Corbel"/>
                <a:cs typeface="Corbel"/>
                <a:sym typeface="Corbel"/>
              </a:rPr>
              <a:t> </a:t>
            </a:r>
            <a:r>
              <a:rPr b="0" i="0" lang="en" sz="3600" u="none" cap="none" strike="noStrike">
                <a:solidFill>
                  <a:srgbClr val="FFFFFF"/>
                </a:solidFill>
                <a:latin typeface="Noto Sans Symbols"/>
                <a:ea typeface="Noto Sans Symbols"/>
                <a:cs typeface="Noto Sans Symbols"/>
                <a:sym typeface="Noto Sans Symbols"/>
              </a:rPr>
              <a:t>☺</a:t>
            </a:r>
            <a:r>
              <a:rPr b="0" i="0" lang="en" sz="3600" u="none" cap="none" strike="noStrike">
                <a:solidFill>
                  <a:srgbClr val="FFFFFF"/>
                </a:solidFill>
                <a:latin typeface="Corbel"/>
                <a:ea typeface="Corbel"/>
                <a:cs typeface="Corbel"/>
                <a:sym typeface="Corbel"/>
              </a:rPr>
              <a:t> </a:t>
            </a:r>
            <a:endParaRPr b="0" i="0" sz="3600" u="none" cap="none" strike="noStrike">
              <a:latin typeface="Arial"/>
              <a:ea typeface="Arial"/>
              <a:cs typeface="Arial"/>
              <a:sym typeface="Arial"/>
            </a:endParaRPr>
          </a:p>
        </p:txBody>
      </p:sp>
      <p:sp>
        <p:nvSpPr>
          <p:cNvPr id="758" name="Google Shape;758;p132"/>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Animation of New York City Stock Footage Video (100% Royalty-free) 28030699  | Shutterstock" id="759" name="Google Shape;759;p132"/>
          <p:cNvPicPr preferRelativeResize="0"/>
          <p:nvPr/>
        </p:nvPicPr>
        <p:blipFill rotWithShape="1">
          <a:blip r:embed="rId3">
            <a:alphaModFix/>
          </a:blip>
          <a:srcRect b="0" l="0" r="0" t="0"/>
          <a:stretch/>
        </p:blipFill>
        <p:spPr>
          <a:xfrm>
            <a:off x="763477" y="1508614"/>
            <a:ext cx="5354786" cy="3427035"/>
          </a:xfrm>
          <a:prstGeom prst="rect">
            <a:avLst/>
          </a:prstGeom>
          <a:noFill/>
          <a:ln>
            <a:noFill/>
          </a:ln>
        </p:spPr>
      </p:pic>
      <p:sp>
        <p:nvSpPr>
          <p:cNvPr id="760" name="Google Shape;760;p132"/>
          <p:cNvSpPr/>
          <p:nvPr/>
        </p:nvSpPr>
        <p:spPr>
          <a:xfrm>
            <a:off x="6404648" y="2587501"/>
            <a:ext cx="2736825" cy="855208"/>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500" u="none" cap="none" strike="noStrike">
                <a:solidFill>
                  <a:srgbClr val="FFFFFF"/>
                </a:solidFill>
                <a:latin typeface="Corbel"/>
                <a:ea typeface="Corbel"/>
                <a:cs typeface="Corbel"/>
                <a:sym typeface="Corbel"/>
              </a:rPr>
              <a:t>289 murders in 2018</a:t>
            </a:r>
            <a:endParaRPr b="0" i="0" sz="2500" u="none" cap="none" strike="noStrike">
              <a:latin typeface="Arial"/>
              <a:ea typeface="Arial"/>
              <a:cs typeface="Arial"/>
              <a:sym typeface="Arial"/>
            </a:endParaRPr>
          </a:p>
        </p:txBody>
      </p:sp>
      <p:sp>
        <p:nvSpPr>
          <p:cNvPr id="761" name="Google Shape;761;p132"/>
          <p:cNvSpPr/>
          <p:nvPr/>
        </p:nvSpPr>
        <p:spPr>
          <a:xfrm>
            <a:off x="5623211" y="3222947"/>
            <a:ext cx="4155364" cy="468258"/>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500" u="none" cap="none" strike="noStrike">
                <a:solidFill>
                  <a:srgbClr val="FFFFFF"/>
                </a:solidFill>
                <a:latin typeface="Corbel"/>
                <a:ea typeface="Corbel"/>
                <a:cs typeface="Corbel"/>
                <a:sym typeface="Corbel"/>
              </a:rPr>
              <a:t>2245 murders in 1990</a:t>
            </a:r>
            <a:endParaRPr b="0" i="0" sz="2500" u="none" cap="none" strike="noStrike">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5" name="Shape 765"/>
        <p:cNvGrpSpPr/>
        <p:nvPr/>
      </p:nvGrpSpPr>
      <p:grpSpPr>
        <a:xfrm>
          <a:off x="0" y="0"/>
          <a:ext cx="0" cy="0"/>
          <a:chOff x="0" y="0"/>
          <a:chExt cx="0" cy="0"/>
        </a:xfrm>
      </p:grpSpPr>
      <p:sp>
        <p:nvSpPr>
          <p:cNvPr id="766" name="Google Shape;766;p133"/>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UNEMPLOYMENT </a:t>
            </a:r>
            <a:endParaRPr b="0" i="0" sz="3600" u="none" cap="none" strike="noStrike">
              <a:latin typeface="Arial"/>
              <a:ea typeface="Arial"/>
              <a:cs typeface="Arial"/>
              <a:sym typeface="Arial"/>
            </a:endParaRPr>
          </a:p>
        </p:txBody>
      </p:sp>
      <p:sp>
        <p:nvSpPr>
          <p:cNvPr id="767" name="Google Shape;767;p133"/>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2019      20%</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2020      13% </a:t>
            </a:r>
            <a:endParaRPr b="0" i="0" sz="2000" u="none" cap="none" strike="noStrike">
              <a:latin typeface="Arial"/>
              <a:ea typeface="Arial"/>
              <a:cs typeface="Arial"/>
              <a:sym typeface="Arial"/>
            </a:endParaRPr>
          </a:p>
        </p:txBody>
      </p:sp>
      <p:pic>
        <p:nvPicPr>
          <p:cNvPr id="768" name="Google Shape;768;p133"/>
          <p:cNvPicPr preferRelativeResize="0"/>
          <p:nvPr/>
        </p:nvPicPr>
        <p:blipFill rotWithShape="1">
          <a:blip r:embed="rId3">
            <a:alphaModFix/>
          </a:blip>
          <a:srcRect b="0" l="0" r="0" t="0"/>
          <a:stretch/>
        </p:blipFill>
        <p:spPr>
          <a:xfrm>
            <a:off x="3777871" y="1297016"/>
            <a:ext cx="3603366" cy="32203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3" name="Shape 773"/>
        <p:cNvGrpSpPr/>
        <p:nvPr/>
      </p:nvGrpSpPr>
      <p:grpSpPr>
        <a:xfrm>
          <a:off x="0" y="0"/>
          <a:ext cx="0" cy="0"/>
          <a:chOff x="0" y="0"/>
          <a:chExt cx="0" cy="0"/>
        </a:xfrm>
      </p:grpSpPr>
      <p:sp>
        <p:nvSpPr>
          <p:cNvPr id="774" name="Google Shape;774;p134"/>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CHANGED DEFINITION</a:t>
            </a:r>
            <a:endParaRPr b="0" i="0" sz="3600" u="none" cap="none" strike="noStrike">
              <a:latin typeface="Arial"/>
              <a:ea typeface="Arial"/>
              <a:cs typeface="Arial"/>
              <a:sym typeface="Arial"/>
            </a:endParaRPr>
          </a:p>
        </p:txBody>
      </p:sp>
      <p:sp>
        <p:nvSpPr>
          <p:cNvPr id="775" name="Google Shape;775;p134"/>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Think Depressed Shows Lost Hope And Anxious Stock Illustration -  Illustration of thinking, reflect: 42201726" id="776" name="Google Shape;776;p134"/>
          <p:cNvPicPr preferRelativeResize="0"/>
          <p:nvPr/>
        </p:nvPicPr>
        <p:blipFill rotWithShape="1">
          <a:blip r:embed="rId3">
            <a:alphaModFix/>
          </a:blip>
          <a:srcRect b="0" l="0" r="0" t="0"/>
          <a:stretch/>
        </p:blipFill>
        <p:spPr>
          <a:xfrm>
            <a:off x="2095805" y="1508614"/>
            <a:ext cx="4703805" cy="352728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0" name="Shape 780"/>
        <p:cNvGrpSpPr/>
        <p:nvPr/>
      </p:nvGrpSpPr>
      <p:grpSpPr>
        <a:xfrm>
          <a:off x="0" y="0"/>
          <a:ext cx="0" cy="0"/>
          <a:chOff x="0" y="0"/>
          <a:chExt cx="0" cy="0"/>
        </a:xfrm>
      </p:grpSpPr>
      <p:sp>
        <p:nvSpPr>
          <p:cNvPr id="781" name="Google Shape;781;p135"/>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CONCLUSION? </a:t>
            </a:r>
            <a:endParaRPr b="0" i="0" sz="3600" u="none" cap="none" strike="noStrike">
              <a:latin typeface="Arial"/>
              <a:ea typeface="Arial"/>
              <a:cs typeface="Arial"/>
              <a:sym typeface="Arial"/>
            </a:endParaRPr>
          </a:p>
        </p:txBody>
      </p:sp>
      <p:sp>
        <p:nvSpPr>
          <p:cNvPr id="782" name="Google Shape;782;p135"/>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Always have a reference</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Check definitions and ensure their consistency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7" name="Shape 787"/>
        <p:cNvGrpSpPr/>
        <p:nvPr/>
      </p:nvGrpSpPr>
      <p:grpSpPr>
        <a:xfrm>
          <a:off x="0" y="0"/>
          <a:ext cx="0" cy="0"/>
          <a:chOff x="0" y="0"/>
          <a:chExt cx="0" cy="0"/>
        </a:xfrm>
      </p:grpSpPr>
      <p:sp>
        <p:nvSpPr>
          <p:cNvPr id="788" name="Google Shape;788;p136"/>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DON’T PLACE TOO MUCH FAITH IN ANY ONE STATISTIC</a:t>
            </a:r>
            <a:endParaRPr b="0" i="0" sz="3600" u="none" cap="none" strike="noStrike">
              <a:latin typeface="Arial"/>
              <a:ea typeface="Arial"/>
              <a:cs typeface="Arial"/>
              <a:sym typeface="Arial"/>
            </a:endParaRPr>
          </a:p>
        </p:txBody>
      </p:sp>
      <p:sp>
        <p:nvSpPr>
          <p:cNvPr id="789" name="Google Shape;789;p136"/>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rPr b="0" i="0" lang="en" sz="2000" u="none" cap="none" strike="noStrike">
                <a:solidFill>
                  <a:srgbClr val="FFFFFF"/>
                </a:solidFill>
                <a:latin typeface="Corbel"/>
                <a:ea typeface="Corbel"/>
                <a:cs typeface="Corbel"/>
                <a:sym typeface="Corbel"/>
              </a:rPr>
              <a:t> “How to Lie with Statistics”  </a:t>
            </a:r>
            <a:r>
              <a:rPr b="0" i="0" lang="en" sz="2000" u="none" cap="none" strike="noStrike">
                <a:solidFill>
                  <a:srgbClr val="FFFFFF"/>
                </a:solidFill>
                <a:latin typeface="Noto Sans Symbols"/>
                <a:ea typeface="Noto Sans Symbols"/>
                <a:cs typeface="Noto Sans Symbols"/>
                <a:sym typeface="Noto Sans Symbols"/>
              </a:rPr>
              <a:t>🡺</a:t>
            </a:r>
            <a:r>
              <a:rPr b="0" i="0" lang="en" sz="2000" u="none" cap="none" strike="noStrike">
                <a:solidFill>
                  <a:srgbClr val="FFFFFF"/>
                </a:solidFill>
                <a:latin typeface="Corbel"/>
                <a:ea typeface="Corbel"/>
                <a:cs typeface="Corbel"/>
                <a:sym typeface="Corbel"/>
              </a:rPr>
              <a:t> view any single statistic with skepticism.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Any number represents a distillation of a set of data, which was taken on a sample of a population by mistake-prone humans, using imperfect tools, in constantly changing conditions at a single point in time.</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4" name="Shape 794"/>
        <p:cNvGrpSpPr/>
        <p:nvPr/>
      </p:nvGrpSpPr>
      <p:grpSpPr>
        <a:xfrm>
          <a:off x="0" y="0"/>
          <a:ext cx="0" cy="0"/>
          <a:chOff x="0" y="0"/>
          <a:chExt cx="0" cy="0"/>
        </a:xfrm>
      </p:grpSpPr>
      <p:sp>
        <p:nvSpPr>
          <p:cNvPr id="795" name="Google Shape;795;p137"/>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ENOUGH?</a:t>
            </a:r>
            <a:endParaRPr b="0" i="0" sz="3600" u="none" cap="none" strike="noStrike">
              <a:latin typeface="Arial"/>
              <a:ea typeface="Arial"/>
              <a:cs typeface="Arial"/>
              <a:sym typeface="Arial"/>
            </a:endParaRPr>
          </a:p>
        </p:txBody>
      </p:sp>
      <p:sp>
        <p:nvSpPr>
          <p:cNvPr id="796" name="Google Shape;796;p137"/>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The data was analyzed by another human, who works for an institution, which may have outside funders with differing motivations. Finally, the statistic or graph was delivered to you by a publisher that has its own interests in getting you to believe one idea.</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8"/>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WANT TO LEARN MORE?</a:t>
            </a:r>
            <a:endParaRPr b="0" i="0" sz="3600" u="none" cap="none" strike="noStrike">
              <a:latin typeface="Arial"/>
              <a:ea typeface="Arial"/>
              <a:cs typeface="Arial"/>
              <a:sym typeface="Arial"/>
            </a:endParaRPr>
          </a:p>
        </p:txBody>
      </p:sp>
      <p:sp>
        <p:nvSpPr>
          <p:cNvPr id="803" name="Google Shape;803;p13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804" name="Google Shape;804;p138"/>
          <p:cNvPicPr preferRelativeResize="0"/>
          <p:nvPr/>
        </p:nvPicPr>
        <p:blipFill rotWithShape="1">
          <a:blip r:embed="rId3">
            <a:alphaModFix/>
          </a:blip>
          <a:srcRect b="0" l="0" r="0" t="0"/>
          <a:stretch/>
        </p:blipFill>
        <p:spPr>
          <a:xfrm>
            <a:off x="987817" y="2140468"/>
            <a:ext cx="7163629" cy="2205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85"/>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1" name="Google Shape;371;p85"/>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2" name="Google Shape;372;p85"/>
          <p:cNvSpPr/>
          <p:nvPr/>
        </p:nvSpPr>
        <p:spPr>
          <a:xfrm>
            <a:off x="480030" y="2070915"/>
            <a:ext cx="8967422" cy="3260499"/>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0400" u="none" cap="none" strike="noStrike">
                <a:solidFill>
                  <a:srgbClr val="FFFFFF"/>
                </a:solidFill>
                <a:latin typeface="Corbel"/>
                <a:ea typeface="Corbel"/>
                <a:cs typeface="Corbel"/>
                <a:sym typeface="Corbel"/>
              </a:rPr>
              <a:t>Make data useful</a:t>
            </a:r>
            <a:endParaRPr b="0" i="0" sz="10400" u="none" cap="none" strike="noStrike">
              <a:latin typeface="Arial"/>
              <a:ea typeface="Arial"/>
              <a:cs typeface="Arial"/>
              <a:sym typeface="Arial"/>
            </a:endParaRPr>
          </a:p>
        </p:txBody>
      </p:sp>
      <p:pic>
        <p:nvPicPr>
          <p:cNvPr id="373" name="Google Shape;373;p85"/>
          <p:cNvPicPr preferRelativeResize="0"/>
          <p:nvPr/>
        </p:nvPicPr>
        <p:blipFill rotWithShape="1">
          <a:blip r:embed="rId3">
            <a:alphaModFix/>
          </a:blip>
          <a:srcRect b="0" l="0" r="0" t="0"/>
          <a:stretch/>
        </p:blipFill>
        <p:spPr>
          <a:xfrm>
            <a:off x="6150265" y="3649735"/>
            <a:ext cx="1498164" cy="149130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9"/>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ENOUGH LIES. LET’S WORK!</a:t>
            </a:r>
            <a:endParaRPr b="0" i="0" sz="3600" u="none" cap="none" strike="noStrike">
              <a:latin typeface="Arial"/>
              <a:ea typeface="Arial"/>
              <a:cs typeface="Arial"/>
              <a:sym typeface="Arial"/>
            </a:endParaRPr>
          </a:p>
        </p:txBody>
      </p:sp>
      <p:sp>
        <p:nvSpPr>
          <p:cNvPr id="810" name="Google Shape;810;p139"/>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How to conduct descriptive statistics?</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How to make ur life easier?</a:t>
            </a:r>
            <a:endParaRPr b="0" i="0" sz="2000" u="none" cap="none" strike="noStrike">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40"/>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REAL LIFE </a:t>
            </a:r>
            <a:endParaRPr b="0" i="0" sz="3600" u="none" cap="none" strike="noStrike">
              <a:latin typeface="Arial"/>
              <a:ea typeface="Arial"/>
              <a:cs typeface="Arial"/>
              <a:sym typeface="Arial"/>
            </a:endParaRPr>
          </a:p>
        </p:txBody>
      </p:sp>
      <p:sp>
        <p:nvSpPr>
          <p:cNvPr id="816" name="Google Shape;816;p140"/>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817" name="Google Shape;817;p140"/>
          <p:cNvPicPr preferRelativeResize="0"/>
          <p:nvPr/>
        </p:nvPicPr>
        <p:blipFill rotWithShape="1">
          <a:blip r:embed="rId3">
            <a:alphaModFix/>
          </a:blip>
          <a:srcRect b="0" l="0" r="0" t="0"/>
          <a:stretch/>
        </p:blipFill>
        <p:spPr>
          <a:xfrm>
            <a:off x="277895" y="1656863"/>
            <a:ext cx="4831325" cy="1826990"/>
          </a:xfrm>
          <a:prstGeom prst="rect">
            <a:avLst/>
          </a:prstGeom>
          <a:noFill/>
          <a:ln>
            <a:noFill/>
          </a:ln>
        </p:spPr>
      </p:pic>
      <p:pic>
        <p:nvPicPr>
          <p:cNvPr id="818" name="Google Shape;818;p140"/>
          <p:cNvPicPr preferRelativeResize="0"/>
          <p:nvPr/>
        </p:nvPicPr>
        <p:blipFill rotWithShape="1">
          <a:blip r:embed="rId4">
            <a:alphaModFix/>
          </a:blip>
          <a:srcRect b="0" l="0" r="0" t="0"/>
          <a:stretch/>
        </p:blipFill>
        <p:spPr>
          <a:xfrm>
            <a:off x="5734892" y="1508614"/>
            <a:ext cx="2905877" cy="35204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41"/>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DIFFERENT SPECIALTIES </a:t>
            </a:r>
            <a:endParaRPr b="0" i="0" sz="3600" u="none" cap="none" strike="noStrike">
              <a:latin typeface="Arial"/>
              <a:ea typeface="Arial"/>
              <a:cs typeface="Arial"/>
              <a:sym typeface="Arial"/>
            </a:endParaRPr>
          </a:p>
        </p:txBody>
      </p:sp>
      <p:sp>
        <p:nvSpPr>
          <p:cNvPr id="824" name="Google Shape;824;p141"/>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825" name="Google Shape;825;p141"/>
          <p:cNvPicPr preferRelativeResize="0"/>
          <p:nvPr/>
        </p:nvPicPr>
        <p:blipFill rotWithShape="1">
          <a:blip r:embed="rId3">
            <a:alphaModFix/>
          </a:blip>
          <a:srcRect b="0" l="0" r="0" t="0"/>
          <a:stretch/>
        </p:blipFill>
        <p:spPr>
          <a:xfrm>
            <a:off x="4538735" y="1508614"/>
            <a:ext cx="4602578" cy="1755478"/>
          </a:xfrm>
          <a:prstGeom prst="rect">
            <a:avLst/>
          </a:prstGeom>
          <a:noFill/>
          <a:ln>
            <a:noFill/>
          </a:ln>
        </p:spPr>
      </p:pic>
      <p:pic>
        <p:nvPicPr>
          <p:cNvPr id="826" name="Google Shape;826;p141"/>
          <p:cNvPicPr preferRelativeResize="0"/>
          <p:nvPr/>
        </p:nvPicPr>
        <p:blipFill rotWithShape="1">
          <a:blip r:embed="rId4">
            <a:alphaModFix/>
          </a:blip>
          <a:srcRect b="0" l="0" r="0" t="0"/>
          <a:stretch/>
        </p:blipFill>
        <p:spPr>
          <a:xfrm>
            <a:off x="3499322" y="3320909"/>
            <a:ext cx="5641954" cy="1820133"/>
          </a:xfrm>
          <a:prstGeom prst="rect">
            <a:avLst/>
          </a:prstGeom>
          <a:noFill/>
          <a:ln>
            <a:noFill/>
          </a:ln>
        </p:spPr>
      </p:pic>
      <p:pic>
        <p:nvPicPr>
          <p:cNvPr id="827" name="Google Shape;827;p141"/>
          <p:cNvPicPr preferRelativeResize="0"/>
          <p:nvPr/>
        </p:nvPicPr>
        <p:blipFill rotWithShape="1">
          <a:blip r:embed="rId5">
            <a:alphaModFix/>
          </a:blip>
          <a:srcRect b="0" l="0" r="0" t="0"/>
          <a:stretch/>
        </p:blipFill>
        <p:spPr>
          <a:xfrm>
            <a:off x="0" y="1436775"/>
            <a:ext cx="4397338" cy="182699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142"/>
          <p:cNvPicPr preferRelativeResize="0"/>
          <p:nvPr/>
        </p:nvPicPr>
        <p:blipFill rotWithShape="1">
          <a:blip r:embed="rId3">
            <a:alphaModFix/>
          </a:blip>
          <a:srcRect b="0" l="0" r="0" t="0"/>
          <a:stretch/>
        </p:blipFill>
        <p:spPr>
          <a:xfrm>
            <a:off x="2306891" y="1750389"/>
            <a:ext cx="4427552" cy="3006125"/>
          </a:xfrm>
          <a:prstGeom prst="rect">
            <a:avLst/>
          </a:prstGeom>
          <a:noFill/>
          <a:ln>
            <a:noFill/>
          </a:ln>
        </p:spPr>
      </p:pic>
      <p:sp>
        <p:nvSpPr>
          <p:cNvPr id="833" name="Google Shape;833;p142"/>
          <p:cNvSpPr txBox="1"/>
          <p:nvPr/>
        </p:nvSpPr>
        <p:spPr>
          <a:xfrm>
            <a:off x="1890350" y="582500"/>
            <a:ext cx="6330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rPr>
              <a:t>What else?</a:t>
            </a:r>
            <a:endParaRPr b="1" sz="2700">
              <a:solidFill>
                <a:schemeClr val="lt1"/>
              </a:solidFill>
            </a:endParaRPr>
          </a:p>
        </p:txBody>
      </p:sp>
      <p:sp>
        <p:nvSpPr>
          <p:cNvPr id="834" name="Google Shape;834;p142"/>
          <p:cNvSpPr txBox="1"/>
          <p:nvPr/>
        </p:nvSpPr>
        <p:spPr>
          <a:xfrm>
            <a:off x="4868725" y="1750400"/>
            <a:ext cx="414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FFFF00"/>
                </a:highlight>
              </a:rPr>
              <a:t>Treatment</a:t>
            </a:r>
            <a:endParaRPr sz="1000">
              <a:highlight>
                <a:srgbClr val="FFFF00"/>
              </a:highlight>
            </a:endParaRPr>
          </a:p>
          <a:p>
            <a:pPr indent="0" lvl="0" marL="0" rtl="0" algn="l">
              <a:spcBef>
                <a:spcPts val="0"/>
              </a:spcBef>
              <a:spcAft>
                <a:spcPts val="0"/>
              </a:spcAft>
              <a:buNone/>
            </a:pPr>
            <a:r>
              <a:rPr lang="en" sz="1000">
                <a:highlight>
                  <a:srgbClr val="FFFF00"/>
                </a:highlight>
              </a:rPr>
              <a:t>       No            Yes   </a:t>
            </a:r>
            <a:endParaRPr sz="1000">
              <a:highlight>
                <a:srgbClr val="FFFF00"/>
              </a:highlight>
            </a:endParaRPr>
          </a:p>
        </p:txBody>
      </p:sp>
      <p:sp>
        <p:nvSpPr>
          <p:cNvPr id="835" name="Google Shape;835;p142"/>
          <p:cNvSpPr txBox="1"/>
          <p:nvPr/>
        </p:nvSpPr>
        <p:spPr>
          <a:xfrm>
            <a:off x="4670925" y="1912325"/>
            <a:ext cx="42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rPr>
              <a:t>    </a:t>
            </a:r>
            <a:r>
              <a:rPr lang="en"/>
              <a:t>   </a:t>
            </a:r>
            <a:endParaRPr/>
          </a:p>
        </p:txBody>
      </p:sp>
      <p:pic>
        <p:nvPicPr>
          <p:cNvPr descr="Just Flip A Coin" id="836" name="Google Shape;836;p142"/>
          <p:cNvPicPr preferRelativeResize="0"/>
          <p:nvPr/>
        </p:nvPicPr>
        <p:blipFill rotWithShape="1">
          <a:blip r:embed="rId4">
            <a:alphaModFix/>
          </a:blip>
          <a:srcRect b="0" l="0" r="0" t="0"/>
          <a:stretch/>
        </p:blipFill>
        <p:spPr>
          <a:xfrm>
            <a:off x="7039302" y="2156917"/>
            <a:ext cx="1972731" cy="1972731"/>
          </a:xfrm>
          <a:prstGeom prst="rect">
            <a:avLst/>
          </a:prstGeom>
          <a:noFill/>
          <a:ln>
            <a:noFill/>
          </a:ln>
        </p:spPr>
      </p:pic>
      <p:sp>
        <p:nvSpPr>
          <p:cNvPr id="837" name="Google Shape;837;p142"/>
          <p:cNvSpPr txBox="1"/>
          <p:nvPr/>
        </p:nvSpPr>
        <p:spPr>
          <a:xfrm>
            <a:off x="7165725" y="4593975"/>
            <a:ext cx="2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rPr>
              <a:t>Can we edit the table?</a:t>
            </a:r>
            <a:endParaRPr>
              <a:highlight>
                <a:srgbClr val="FFFF00"/>
              </a:highlight>
            </a:endParaRPr>
          </a:p>
        </p:txBody>
      </p:sp>
      <p:sp>
        <p:nvSpPr>
          <p:cNvPr id="838" name="Google Shape;838;p142"/>
          <p:cNvSpPr txBox="1"/>
          <p:nvPr/>
        </p:nvSpPr>
        <p:spPr>
          <a:xfrm>
            <a:off x="241800" y="4747850"/>
            <a:ext cx="63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rPr>
              <a:t>Auto generation?</a:t>
            </a:r>
            <a:endParaRPr>
              <a:highlight>
                <a:srgbClr val="FFFF00"/>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3"/>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45" name="Google Shape;845;p143"/>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sng" cap="none" strike="noStrike">
                <a:solidFill>
                  <a:schemeClr val="hlink"/>
                </a:solidFill>
                <a:latin typeface="Corbel"/>
                <a:ea typeface="Corbel"/>
                <a:cs typeface="Corbel"/>
                <a:sym typeface="Corbel"/>
                <a:hlinkClick r:id="rId3"/>
              </a:rPr>
              <a:t>https://pypi.org/project/tableone/</a:t>
            </a:r>
            <a:r>
              <a:rPr b="0" i="0" lang="en" sz="2000" u="none" cap="none" strike="noStrike">
                <a:solidFill>
                  <a:srgbClr val="FFFFFF"/>
                </a:solidFill>
                <a:latin typeface="Corbel"/>
                <a:ea typeface="Corbel"/>
                <a:cs typeface="Corbel"/>
                <a:sym typeface="Corbel"/>
              </a:rPr>
              <a:t>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pic>
        <p:nvPicPr>
          <p:cNvPr id="846" name="Google Shape;846;p143"/>
          <p:cNvPicPr preferRelativeResize="0"/>
          <p:nvPr/>
        </p:nvPicPr>
        <p:blipFill rotWithShape="1">
          <a:blip r:embed="rId4">
            <a:alphaModFix/>
          </a:blip>
          <a:srcRect b="0" l="0" r="0" t="0"/>
          <a:stretch/>
        </p:blipFill>
        <p:spPr>
          <a:xfrm>
            <a:off x="1899548" y="1581759"/>
            <a:ext cx="5342190" cy="197719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4"/>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WHAT HAPPENED?</a:t>
            </a:r>
            <a:endParaRPr b="0" i="0" sz="3600" u="none" cap="none" strike="noStrike">
              <a:latin typeface="Arial"/>
              <a:ea typeface="Arial"/>
              <a:cs typeface="Arial"/>
              <a:sym typeface="Arial"/>
            </a:endParaRPr>
          </a:p>
        </p:txBody>
      </p:sp>
      <p:sp>
        <p:nvSpPr>
          <p:cNvPr id="853" name="Google Shape;853;p144"/>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854" name="Google Shape;854;p144"/>
          <p:cNvPicPr preferRelativeResize="0"/>
          <p:nvPr/>
        </p:nvPicPr>
        <p:blipFill rotWithShape="1">
          <a:blip r:embed="rId3">
            <a:alphaModFix/>
          </a:blip>
          <a:srcRect b="0" l="0" r="0" t="0"/>
          <a:stretch/>
        </p:blipFill>
        <p:spPr>
          <a:xfrm>
            <a:off x="255363" y="1508614"/>
            <a:ext cx="4313264" cy="1748620"/>
          </a:xfrm>
          <a:prstGeom prst="rect">
            <a:avLst/>
          </a:prstGeom>
          <a:noFill/>
          <a:ln>
            <a:noFill/>
          </a:ln>
        </p:spPr>
      </p:pic>
      <p:pic>
        <p:nvPicPr>
          <p:cNvPr id="855" name="Google Shape;855;p144"/>
          <p:cNvPicPr preferRelativeResize="0"/>
          <p:nvPr/>
        </p:nvPicPr>
        <p:blipFill rotWithShape="1">
          <a:blip r:embed="rId4">
            <a:alphaModFix/>
          </a:blip>
          <a:srcRect b="0" l="0" r="0" t="0"/>
          <a:stretch/>
        </p:blipFill>
        <p:spPr>
          <a:xfrm>
            <a:off x="4713766" y="1508614"/>
            <a:ext cx="4427553" cy="3006125"/>
          </a:xfrm>
          <a:prstGeom prst="rect">
            <a:avLst/>
          </a:prstGeom>
          <a:noFill/>
          <a:ln>
            <a:noFill/>
          </a:ln>
        </p:spPr>
      </p:pic>
      <p:pic>
        <p:nvPicPr>
          <p:cNvPr id="856" name="Google Shape;856;p144"/>
          <p:cNvPicPr preferRelativeResize="0"/>
          <p:nvPr/>
        </p:nvPicPr>
        <p:blipFill rotWithShape="1">
          <a:blip r:embed="rId5">
            <a:alphaModFix/>
          </a:blip>
          <a:srcRect b="0" l="0" r="0" t="0"/>
          <a:stretch/>
        </p:blipFill>
        <p:spPr>
          <a:xfrm>
            <a:off x="901934" y="3536099"/>
            <a:ext cx="1107949" cy="128917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5"/>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MORE FLEXIBILITY?</a:t>
            </a:r>
            <a:endParaRPr b="0" i="0" sz="3600" u="none" cap="none" strike="noStrike">
              <a:latin typeface="Arial"/>
              <a:ea typeface="Arial"/>
              <a:cs typeface="Arial"/>
              <a:sym typeface="Arial"/>
            </a:endParaRPr>
          </a:p>
        </p:txBody>
      </p:sp>
      <p:sp>
        <p:nvSpPr>
          <p:cNvPr id="863" name="Google Shape;863;p145"/>
          <p:cNvSpPr/>
          <p:nvPr/>
        </p:nvSpPr>
        <p:spPr>
          <a:xfrm>
            <a:off x="901934" y="1508614"/>
            <a:ext cx="7335646" cy="3152741"/>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sng" cap="none" strike="noStrike">
                <a:solidFill>
                  <a:schemeClr val="hlink"/>
                </a:solidFill>
                <a:latin typeface="Corbel"/>
                <a:ea typeface="Corbel"/>
                <a:cs typeface="Corbel"/>
                <a:sym typeface="Corbel"/>
                <a:hlinkClick r:id="rId3"/>
              </a:rPr>
              <a:t>http://www.danieldsjoberg.com/gtsummary/</a:t>
            </a:r>
            <a:r>
              <a:rPr b="0" i="0" lang="en" sz="2000" u="none" cap="none" strike="noStrike">
                <a:solidFill>
                  <a:srgbClr val="FFFFFF"/>
                </a:solidFill>
                <a:latin typeface="Corbel"/>
                <a:ea typeface="Corbel"/>
                <a:cs typeface="Corbel"/>
                <a:sym typeface="Corbel"/>
              </a:rPr>
              <a:t> </a:t>
            </a:r>
            <a:endParaRPr b="0" i="0" sz="2000" u="none" cap="none" strike="noStrike">
              <a:latin typeface="Arial"/>
              <a:ea typeface="Arial"/>
              <a:cs typeface="Arial"/>
              <a:sym typeface="Arial"/>
            </a:endParaRPr>
          </a:p>
        </p:txBody>
      </p:sp>
      <p:pic>
        <p:nvPicPr>
          <p:cNvPr id="864" name="Google Shape;864;p145"/>
          <p:cNvPicPr preferRelativeResize="0"/>
          <p:nvPr/>
        </p:nvPicPr>
        <p:blipFill rotWithShape="1">
          <a:blip r:embed="rId4">
            <a:alphaModFix/>
          </a:blip>
          <a:srcRect b="0" l="0" r="0" t="0"/>
          <a:stretch/>
        </p:blipFill>
        <p:spPr>
          <a:xfrm>
            <a:off x="757272" y="2153203"/>
            <a:ext cx="8072716" cy="186290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70" name="Google Shape;870;p146"/>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871" name="Google Shape;871;p146"/>
          <p:cNvPicPr preferRelativeResize="0"/>
          <p:nvPr/>
        </p:nvPicPr>
        <p:blipFill rotWithShape="1">
          <a:blip r:embed="rId3">
            <a:alphaModFix/>
          </a:blip>
          <a:srcRect b="0" l="0" r="0" t="0"/>
          <a:stretch/>
        </p:blipFill>
        <p:spPr>
          <a:xfrm>
            <a:off x="981613" y="1585351"/>
            <a:ext cx="7177997" cy="197034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7"/>
          <p:cNvSpPr/>
          <p:nvPr/>
        </p:nvSpPr>
        <p:spPr>
          <a:xfrm>
            <a:off x="901934" y="212904"/>
            <a:ext cx="7335646" cy="1129828"/>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77" name="Google Shape;877;p147"/>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878" name="Google Shape;878;p147"/>
          <p:cNvPicPr preferRelativeResize="0"/>
          <p:nvPr/>
        </p:nvPicPr>
        <p:blipFill rotWithShape="1">
          <a:blip r:embed="rId3">
            <a:alphaModFix/>
          </a:blip>
          <a:srcRect b="0" l="0" r="0" t="0"/>
          <a:stretch/>
        </p:blipFill>
        <p:spPr>
          <a:xfrm>
            <a:off x="205074" y="1508614"/>
            <a:ext cx="3855916" cy="2539173"/>
          </a:xfrm>
          <a:prstGeom prst="rect">
            <a:avLst/>
          </a:prstGeom>
          <a:noFill/>
          <a:ln>
            <a:noFill/>
          </a:ln>
        </p:spPr>
      </p:pic>
      <p:pic>
        <p:nvPicPr>
          <p:cNvPr id="879" name="Google Shape;879;p147"/>
          <p:cNvPicPr preferRelativeResize="0"/>
          <p:nvPr/>
        </p:nvPicPr>
        <p:blipFill rotWithShape="1">
          <a:blip r:embed="rId4">
            <a:alphaModFix/>
          </a:blip>
          <a:srcRect b="0" l="0" r="0" t="0"/>
          <a:stretch/>
        </p:blipFill>
        <p:spPr>
          <a:xfrm>
            <a:off x="4376439" y="1508614"/>
            <a:ext cx="4558001" cy="2818691"/>
          </a:xfrm>
          <a:prstGeom prst="rect">
            <a:avLst/>
          </a:prstGeom>
          <a:noFill/>
          <a:ln>
            <a:noFill/>
          </a:ln>
        </p:spPr>
      </p:pic>
      <p:pic>
        <p:nvPicPr>
          <p:cNvPr id="880" name="Google Shape;880;p147"/>
          <p:cNvPicPr preferRelativeResize="0"/>
          <p:nvPr/>
        </p:nvPicPr>
        <p:blipFill rotWithShape="1">
          <a:blip r:embed="rId5">
            <a:alphaModFix/>
          </a:blip>
          <a:srcRect b="0" l="0" r="0" t="0"/>
          <a:stretch/>
        </p:blipFill>
        <p:spPr>
          <a:xfrm>
            <a:off x="4376439" y="4492860"/>
            <a:ext cx="3741819" cy="56295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8"/>
          <p:cNvSpPr/>
          <p:nvPr/>
        </p:nvSpPr>
        <p:spPr>
          <a:xfrm>
            <a:off x="901934" y="212904"/>
            <a:ext cx="7335646" cy="1129828"/>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USEFUL NOTEBOOK EXTENSIONS </a:t>
            </a:r>
            <a:endParaRPr b="0" i="0" sz="3600" u="none" cap="none" strike="noStrike">
              <a:latin typeface="Arial"/>
              <a:ea typeface="Arial"/>
              <a:cs typeface="Arial"/>
              <a:sym typeface="Arial"/>
            </a:endParaRPr>
          </a:p>
        </p:txBody>
      </p:sp>
      <p:sp>
        <p:nvSpPr>
          <p:cNvPr id="887" name="Google Shape;887;p148"/>
          <p:cNvSpPr/>
          <p:nvPr/>
        </p:nvSpPr>
        <p:spPr>
          <a:xfrm>
            <a:off x="901934" y="1508614"/>
            <a:ext cx="7335646" cy="315274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888" name="Google Shape;888;p148"/>
          <p:cNvPicPr preferRelativeResize="0"/>
          <p:nvPr/>
        </p:nvPicPr>
        <p:blipFill rotWithShape="1">
          <a:blip r:embed="rId3">
            <a:alphaModFix/>
          </a:blip>
          <a:srcRect b="0" l="0" r="0" t="0"/>
          <a:stretch/>
        </p:blipFill>
        <p:spPr>
          <a:xfrm>
            <a:off x="860136" y="1312037"/>
            <a:ext cx="3148823" cy="512667"/>
          </a:xfrm>
          <a:prstGeom prst="rect">
            <a:avLst/>
          </a:prstGeom>
          <a:noFill/>
          <a:ln>
            <a:noFill/>
          </a:ln>
        </p:spPr>
      </p:pic>
      <p:pic>
        <p:nvPicPr>
          <p:cNvPr id="889" name="Google Shape;889;p148"/>
          <p:cNvPicPr preferRelativeResize="0"/>
          <p:nvPr/>
        </p:nvPicPr>
        <p:blipFill rotWithShape="1">
          <a:blip r:embed="rId4">
            <a:alphaModFix/>
          </a:blip>
          <a:srcRect b="0" l="0" r="0" t="0"/>
          <a:stretch/>
        </p:blipFill>
        <p:spPr>
          <a:xfrm>
            <a:off x="860136" y="1990586"/>
            <a:ext cx="3584753" cy="483932"/>
          </a:xfrm>
          <a:prstGeom prst="rect">
            <a:avLst/>
          </a:prstGeom>
          <a:noFill/>
          <a:ln>
            <a:noFill/>
          </a:ln>
        </p:spPr>
      </p:pic>
      <p:pic>
        <p:nvPicPr>
          <p:cNvPr id="890" name="Google Shape;890;p148"/>
          <p:cNvPicPr preferRelativeResize="0"/>
          <p:nvPr/>
        </p:nvPicPr>
        <p:blipFill rotWithShape="1">
          <a:blip r:embed="rId5">
            <a:alphaModFix/>
          </a:blip>
          <a:srcRect b="0" l="0" r="0" t="0"/>
          <a:stretch/>
        </p:blipFill>
        <p:spPr>
          <a:xfrm>
            <a:off x="860136" y="2626686"/>
            <a:ext cx="3334624" cy="483932"/>
          </a:xfrm>
          <a:prstGeom prst="rect">
            <a:avLst/>
          </a:prstGeom>
          <a:noFill/>
          <a:ln>
            <a:noFill/>
          </a:ln>
        </p:spPr>
      </p:pic>
      <p:pic>
        <p:nvPicPr>
          <p:cNvPr id="891" name="Google Shape;891;p148"/>
          <p:cNvPicPr preferRelativeResize="0"/>
          <p:nvPr/>
        </p:nvPicPr>
        <p:blipFill rotWithShape="1">
          <a:blip r:embed="rId6">
            <a:alphaModFix/>
          </a:blip>
          <a:srcRect b="0" l="0" r="0" t="0"/>
          <a:stretch/>
        </p:blipFill>
        <p:spPr>
          <a:xfrm>
            <a:off x="860136" y="3391768"/>
            <a:ext cx="2448722" cy="505484"/>
          </a:xfrm>
          <a:prstGeom prst="rect">
            <a:avLst/>
          </a:prstGeom>
          <a:noFill/>
          <a:ln>
            <a:noFill/>
          </a:ln>
        </p:spPr>
      </p:pic>
      <p:pic>
        <p:nvPicPr>
          <p:cNvPr id="892" name="Google Shape;892;p148"/>
          <p:cNvPicPr preferRelativeResize="0"/>
          <p:nvPr/>
        </p:nvPicPr>
        <p:blipFill rotWithShape="1">
          <a:blip r:embed="rId7">
            <a:alphaModFix/>
          </a:blip>
          <a:srcRect b="0" l="0" r="0" t="0"/>
          <a:stretch/>
        </p:blipFill>
        <p:spPr>
          <a:xfrm>
            <a:off x="860136" y="4095788"/>
            <a:ext cx="3698716" cy="491442"/>
          </a:xfrm>
          <a:prstGeom prst="rect">
            <a:avLst/>
          </a:prstGeom>
          <a:noFill/>
          <a:ln>
            <a:noFill/>
          </a:ln>
        </p:spPr>
      </p:pic>
      <p:pic>
        <p:nvPicPr>
          <p:cNvPr id="893" name="Google Shape;893;p148"/>
          <p:cNvPicPr preferRelativeResize="0"/>
          <p:nvPr/>
        </p:nvPicPr>
        <p:blipFill rotWithShape="1">
          <a:blip r:embed="rId8">
            <a:alphaModFix/>
          </a:blip>
          <a:srcRect b="0" l="0" r="0" t="0"/>
          <a:stretch/>
        </p:blipFill>
        <p:spPr>
          <a:xfrm>
            <a:off x="5476263" y="1036111"/>
            <a:ext cx="3106046" cy="427114"/>
          </a:xfrm>
          <a:prstGeom prst="rect">
            <a:avLst/>
          </a:prstGeom>
          <a:noFill/>
          <a:ln>
            <a:noFill/>
          </a:ln>
        </p:spPr>
      </p:pic>
      <p:pic>
        <p:nvPicPr>
          <p:cNvPr id="894" name="Google Shape;894;p148"/>
          <p:cNvPicPr preferRelativeResize="0"/>
          <p:nvPr/>
        </p:nvPicPr>
        <p:blipFill rotWithShape="1">
          <a:blip r:embed="rId9">
            <a:alphaModFix/>
          </a:blip>
          <a:srcRect b="0" l="0" r="0" t="0"/>
          <a:stretch/>
        </p:blipFill>
        <p:spPr>
          <a:xfrm>
            <a:off x="5147426" y="1936054"/>
            <a:ext cx="3763044" cy="448339"/>
          </a:xfrm>
          <a:prstGeom prst="rect">
            <a:avLst/>
          </a:prstGeom>
          <a:noFill/>
          <a:ln>
            <a:noFill/>
          </a:ln>
        </p:spPr>
      </p:pic>
      <p:pic>
        <p:nvPicPr>
          <p:cNvPr id="895" name="Google Shape;895;p148"/>
          <p:cNvPicPr preferRelativeResize="0"/>
          <p:nvPr/>
        </p:nvPicPr>
        <p:blipFill rotWithShape="1">
          <a:blip r:embed="rId10">
            <a:alphaModFix/>
          </a:blip>
          <a:srcRect b="0" l="0" r="0" t="0"/>
          <a:stretch/>
        </p:blipFill>
        <p:spPr>
          <a:xfrm>
            <a:off x="5097464" y="2673054"/>
            <a:ext cx="3863292" cy="441482"/>
          </a:xfrm>
          <a:prstGeom prst="rect">
            <a:avLst/>
          </a:prstGeom>
          <a:noFill/>
          <a:ln>
            <a:noFill/>
          </a:ln>
        </p:spPr>
      </p:pic>
      <p:pic>
        <p:nvPicPr>
          <p:cNvPr id="896" name="Google Shape;896;p148"/>
          <p:cNvPicPr preferRelativeResize="0"/>
          <p:nvPr/>
        </p:nvPicPr>
        <p:blipFill rotWithShape="1">
          <a:blip r:embed="rId11">
            <a:alphaModFix/>
          </a:blip>
          <a:srcRect b="0" l="0" r="0" t="0"/>
          <a:stretch/>
        </p:blipFill>
        <p:spPr>
          <a:xfrm>
            <a:off x="4820875" y="3391768"/>
            <a:ext cx="4320447" cy="433971"/>
          </a:xfrm>
          <a:prstGeom prst="rect">
            <a:avLst/>
          </a:prstGeom>
          <a:noFill/>
          <a:ln>
            <a:noFill/>
          </a:ln>
        </p:spPr>
      </p:pic>
      <p:pic>
        <p:nvPicPr>
          <p:cNvPr id="897" name="Google Shape;897;p148"/>
          <p:cNvPicPr preferRelativeResize="0"/>
          <p:nvPr/>
        </p:nvPicPr>
        <p:blipFill rotWithShape="1">
          <a:blip r:embed="rId12">
            <a:alphaModFix/>
          </a:blip>
          <a:srcRect b="0" l="0" r="0" t="0"/>
          <a:stretch/>
        </p:blipFill>
        <p:spPr>
          <a:xfrm>
            <a:off x="4682417" y="3977254"/>
            <a:ext cx="4413511" cy="512667"/>
          </a:xfrm>
          <a:prstGeom prst="rect">
            <a:avLst/>
          </a:prstGeom>
          <a:noFill/>
          <a:ln>
            <a:noFill/>
          </a:ln>
        </p:spPr>
      </p:pic>
      <p:sp>
        <p:nvSpPr>
          <p:cNvPr id="898" name="Google Shape;898;p148"/>
          <p:cNvSpPr txBox="1"/>
          <p:nvPr/>
        </p:nvSpPr>
        <p:spPr>
          <a:xfrm>
            <a:off x="461600" y="4736850"/>
            <a:ext cx="6330600" cy="738900"/>
          </a:xfrm>
          <a:prstGeom prst="rect">
            <a:avLst/>
          </a:prstGeom>
          <a:noFill/>
          <a:ln>
            <a:noFill/>
          </a:ln>
        </p:spPr>
        <p:txBody>
          <a:bodyPr anchorCtr="0" anchor="t" bIns="91425" lIns="91425" spcFirstLastPara="1" rIns="91425" wrap="square" tIns="91425">
            <a:spAutoFit/>
          </a:bodyPr>
          <a:lstStyle/>
          <a:p>
            <a:pPr indent="-190500" lvl="0" marL="190500" rtl="0" algn="l">
              <a:spcBef>
                <a:spcPts val="0"/>
              </a:spcBef>
              <a:spcAft>
                <a:spcPts val="0"/>
              </a:spcAft>
              <a:buClr>
                <a:schemeClr val="dk1"/>
              </a:buClr>
              <a:buFont typeface="Arial"/>
              <a:buNone/>
            </a:pPr>
            <a:r>
              <a:rPr lang="en" sz="1800" u="sng">
                <a:solidFill>
                  <a:schemeClr val="hlink"/>
                </a:solidFill>
                <a:hlinkClick r:id="rId13"/>
              </a:rPr>
              <a:t>https://medium.com/@maxtingle/10-jupyter-notebook-extensions-making-my-lyfe-easier-f40139a334ce</a:t>
            </a:r>
            <a:r>
              <a:rPr lang="en" sz="1800">
                <a:solidFill>
                  <a:schemeClr val="dk1"/>
                </a:solidFil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86"/>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العركة؟</a:t>
            </a:r>
            <a:endParaRPr b="0" i="0" sz="3600" u="none" cap="none" strike="noStrike">
              <a:latin typeface="Arial"/>
              <a:ea typeface="Arial"/>
              <a:cs typeface="Arial"/>
              <a:sym typeface="Arial"/>
            </a:endParaRPr>
          </a:p>
        </p:txBody>
      </p:sp>
      <p:sp>
        <p:nvSpPr>
          <p:cNvPr id="379" name="Google Shape;379;p86"/>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380" name="Google Shape;380;p86"/>
          <p:cNvPicPr preferRelativeResize="0"/>
          <p:nvPr/>
        </p:nvPicPr>
        <p:blipFill rotWithShape="1">
          <a:blip r:embed="rId3">
            <a:alphaModFix/>
          </a:blip>
          <a:srcRect b="0" l="0" r="0" t="0"/>
          <a:stretch/>
        </p:blipFill>
        <p:spPr>
          <a:xfrm>
            <a:off x="720372" y="1508614"/>
            <a:ext cx="6077558" cy="3355849"/>
          </a:xfrm>
          <a:prstGeom prst="rect">
            <a:avLst/>
          </a:prstGeom>
          <a:noFill/>
          <a:ln>
            <a:noFill/>
          </a:ln>
        </p:spPr>
      </p:pic>
      <p:sp>
        <p:nvSpPr>
          <p:cNvPr id="381" name="Google Shape;381;p86"/>
          <p:cNvSpPr/>
          <p:nvPr/>
        </p:nvSpPr>
        <p:spPr>
          <a:xfrm>
            <a:off x="6138183" y="4408940"/>
            <a:ext cx="2503341"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What’s the difference?</a:t>
            </a:r>
            <a:endParaRPr b="0" i="0" sz="1600" u="none" cap="none" strike="noStrike">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49"/>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04" name="Google Shape;904;p149"/>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905" name="Google Shape;905;p149"/>
          <p:cNvPicPr preferRelativeResize="0"/>
          <p:nvPr/>
        </p:nvPicPr>
        <p:blipFill rotWithShape="1">
          <a:blip r:embed="rId3">
            <a:alphaModFix/>
          </a:blip>
          <a:srcRect b="0" l="0" r="0" t="0"/>
          <a:stretch/>
        </p:blipFill>
        <p:spPr>
          <a:xfrm>
            <a:off x="1581487" y="1747967"/>
            <a:ext cx="5198839" cy="2726933"/>
          </a:xfrm>
          <a:prstGeom prst="rect">
            <a:avLst/>
          </a:prstGeom>
          <a:noFill/>
          <a:ln>
            <a:noFill/>
          </a:ln>
        </p:spPr>
      </p:pic>
      <p:pic>
        <p:nvPicPr>
          <p:cNvPr id="906" name="Google Shape;906;p149"/>
          <p:cNvPicPr preferRelativeResize="0"/>
          <p:nvPr/>
        </p:nvPicPr>
        <p:blipFill rotWithShape="1">
          <a:blip r:embed="rId4">
            <a:alphaModFix/>
          </a:blip>
          <a:srcRect b="0" l="0" r="0" t="0"/>
          <a:stretch/>
        </p:blipFill>
        <p:spPr>
          <a:xfrm>
            <a:off x="1581487" y="652426"/>
            <a:ext cx="5081612" cy="67659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0"/>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12" name="Google Shape;912;p150"/>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913" name="Google Shape;913;p150"/>
          <p:cNvPicPr preferRelativeResize="0"/>
          <p:nvPr/>
        </p:nvPicPr>
        <p:blipFill rotWithShape="1">
          <a:blip r:embed="rId3">
            <a:alphaModFix/>
          </a:blip>
          <a:srcRect b="0" l="0" r="0" t="0"/>
          <a:stretch/>
        </p:blipFill>
        <p:spPr>
          <a:xfrm>
            <a:off x="1531198" y="1086398"/>
            <a:ext cx="6236256" cy="349136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1"/>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20" name="Google Shape;920;p151"/>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921" name="Google Shape;921;p151"/>
          <p:cNvPicPr preferRelativeResize="0"/>
          <p:nvPr/>
        </p:nvPicPr>
        <p:blipFill rotWithShape="1">
          <a:blip r:embed="rId3">
            <a:alphaModFix/>
          </a:blip>
          <a:srcRect b="0" l="0" r="0" t="0"/>
          <a:stretch/>
        </p:blipFill>
        <p:spPr>
          <a:xfrm>
            <a:off x="634162" y="1539635"/>
            <a:ext cx="7907160" cy="1830255"/>
          </a:xfrm>
          <a:prstGeom prst="rect">
            <a:avLst/>
          </a:prstGeom>
          <a:noFill/>
          <a:ln>
            <a:noFill/>
          </a:ln>
        </p:spPr>
      </p:pic>
      <p:pic>
        <p:nvPicPr>
          <p:cNvPr id="922" name="Google Shape;922;p151"/>
          <p:cNvPicPr preferRelativeResize="0"/>
          <p:nvPr/>
        </p:nvPicPr>
        <p:blipFill rotWithShape="1">
          <a:blip r:embed="rId4">
            <a:alphaModFix/>
          </a:blip>
          <a:srcRect b="0" l="0" r="0" t="0"/>
          <a:stretch/>
        </p:blipFill>
        <p:spPr>
          <a:xfrm>
            <a:off x="5087994" y="3749003"/>
            <a:ext cx="3325481" cy="55740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2"/>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1" i="0" lang="en" sz="3600" u="none" cap="none" strike="noStrike">
                <a:solidFill>
                  <a:srgbClr val="FFFFFF"/>
                </a:solidFill>
                <a:latin typeface="Corbel"/>
                <a:ea typeface="Corbel"/>
                <a:cs typeface="Corbel"/>
                <a:sym typeface="Corbel"/>
              </a:rPr>
              <a:t>AIM </a:t>
            </a:r>
            <a:endParaRPr b="0" i="0" sz="3600" u="none" cap="none" strike="noStrike">
              <a:latin typeface="Arial"/>
              <a:ea typeface="Arial"/>
              <a:cs typeface="Arial"/>
              <a:sym typeface="Arial"/>
            </a:endParaRPr>
          </a:p>
        </p:txBody>
      </p:sp>
      <p:sp>
        <p:nvSpPr>
          <p:cNvPr id="929" name="Google Shape;929;p152"/>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person holding camera lens" id="930" name="Google Shape;930;p152"/>
          <p:cNvPicPr preferRelativeResize="0"/>
          <p:nvPr/>
        </p:nvPicPr>
        <p:blipFill rotWithShape="1">
          <a:blip r:embed="rId3">
            <a:alphaModFix/>
          </a:blip>
          <a:srcRect b="0" l="0" r="0" t="0"/>
          <a:stretch/>
        </p:blipFill>
        <p:spPr>
          <a:xfrm>
            <a:off x="1423110" y="994314"/>
            <a:ext cx="5878695" cy="392043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3"/>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MINIMALLY SUFFICIENT PANDAS</a:t>
            </a:r>
            <a:endParaRPr b="0" i="0" sz="3600" u="none" cap="none" strike="noStrike">
              <a:latin typeface="Arial"/>
              <a:ea typeface="Arial"/>
              <a:cs typeface="Arial"/>
              <a:sym typeface="Arial"/>
            </a:endParaRPr>
          </a:p>
        </p:txBody>
      </p:sp>
      <p:sp>
        <p:nvSpPr>
          <p:cNvPr id="937" name="Google Shape;937;p153"/>
          <p:cNvSpPr/>
          <p:nvPr/>
        </p:nvSpPr>
        <p:spPr>
          <a:xfrm>
            <a:off x="5842327" y="1612780"/>
            <a:ext cx="2398192" cy="2569541"/>
          </a:xfrm>
          <a:prstGeom prst="rect">
            <a:avLst/>
          </a:prstGeom>
          <a:noFill/>
          <a:ln>
            <a:noFill/>
          </a:ln>
        </p:spPr>
        <p:txBody>
          <a:bodyPr anchorCtr="0" anchor="t" bIns="40825" lIns="81625" spcFirstLastPara="1" rIns="81625" wrap="square" tIns="40825">
            <a:noAutofit/>
          </a:bodyPr>
          <a:lstStyle/>
          <a:p>
            <a:pPr indent="0" lvl="0" marL="0" marR="0" rtl="0" algn="l">
              <a:lnSpc>
                <a:spcPct val="95000"/>
              </a:lnSpc>
              <a:spcBef>
                <a:spcPts val="0"/>
              </a:spcBef>
              <a:spcAft>
                <a:spcPts val="0"/>
              </a:spcAft>
              <a:buNone/>
            </a:pPr>
            <a:r>
              <a:rPr b="0" i="0" lang="en" sz="1600" u="none" cap="none" strike="noStrike">
                <a:solidFill>
                  <a:srgbClr val="FFFFFF"/>
                </a:solidFill>
                <a:latin typeface="Corbel"/>
                <a:ea typeface="Corbel"/>
                <a:cs typeface="Corbel"/>
                <a:sym typeface="Corbel"/>
              </a:rPr>
              <a:t>Have almost everything</a:t>
            </a:r>
            <a:endParaRPr b="0" i="0" sz="1600" u="none" cap="none" strike="noStrike">
              <a:latin typeface="Arial"/>
              <a:ea typeface="Arial"/>
              <a:cs typeface="Arial"/>
              <a:sym typeface="Arial"/>
            </a:endParaRPr>
          </a:p>
          <a:p>
            <a:pPr indent="0" lvl="0" marL="0" marR="0" rtl="0" algn="l">
              <a:lnSpc>
                <a:spcPct val="95000"/>
              </a:lnSpc>
              <a:spcBef>
                <a:spcPts val="1300"/>
              </a:spcBef>
              <a:spcAft>
                <a:spcPts val="0"/>
              </a:spcAft>
              <a:buNone/>
            </a:pPr>
            <a:r>
              <a:rPr b="0" i="0" lang="en" sz="1600" u="none" cap="none" strike="noStrike">
                <a:solidFill>
                  <a:srgbClr val="FFFFFF"/>
                </a:solidFill>
                <a:latin typeface="Corbel"/>
                <a:ea typeface="Corbel"/>
                <a:cs typeface="Corbel"/>
                <a:sym typeface="Corbel"/>
              </a:rPr>
              <a:t>Analysis not syntax </a:t>
            </a:r>
            <a:endParaRPr b="0" i="0" sz="1600" u="none" cap="none" strike="noStrike">
              <a:latin typeface="Arial"/>
              <a:ea typeface="Arial"/>
              <a:cs typeface="Arial"/>
              <a:sym typeface="Arial"/>
            </a:endParaRPr>
          </a:p>
        </p:txBody>
      </p:sp>
      <p:pic>
        <p:nvPicPr>
          <p:cNvPr id="938" name="Google Shape;938;p153"/>
          <p:cNvPicPr preferRelativeResize="0"/>
          <p:nvPr/>
        </p:nvPicPr>
        <p:blipFill rotWithShape="1">
          <a:blip r:embed="rId3">
            <a:alphaModFix/>
          </a:blip>
          <a:srcRect b="0" l="0" r="0" t="0"/>
          <a:stretch/>
        </p:blipFill>
        <p:spPr>
          <a:xfrm>
            <a:off x="5376012" y="1022396"/>
            <a:ext cx="2961166" cy="396615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54"/>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STANDARDIZING COMMON TASKS</a:t>
            </a:r>
            <a:br>
              <a:rPr b="0" i="0" lang="en" sz="1600" u="none" cap="none" strike="noStrike">
                <a:latin typeface="Arial"/>
                <a:ea typeface="Arial"/>
                <a:cs typeface="Arial"/>
                <a:sym typeface="Arial"/>
              </a:rPr>
            </a:br>
            <a:endParaRPr b="0" i="0" sz="3600" u="none" cap="none" strike="noStrike">
              <a:latin typeface="Arial"/>
              <a:ea typeface="Arial"/>
              <a:cs typeface="Arial"/>
              <a:sym typeface="Arial"/>
            </a:endParaRPr>
          </a:p>
        </p:txBody>
      </p:sp>
      <p:sp>
        <p:nvSpPr>
          <p:cNvPr id="945" name="Google Shape;945;p154"/>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people riding boat on body of water" id="946" name="Google Shape;946;p154"/>
          <p:cNvPicPr preferRelativeResize="0"/>
          <p:nvPr/>
        </p:nvPicPr>
        <p:blipFill rotWithShape="1">
          <a:blip r:embed="rId3">
            <a:alphaModFix/>
          </a:blip>
          <a:srcRect b="0" l="0" r="0" t="0"/>
          <a:stretch/>
        </p:blipFill>
        <p:spPr>
          <a:xfrm>
            <a:off x="5848205" y="1108929"/>
            <a:ext cx="2245287" cy="3723533"/>
          </a:xfrm>
          <a:prstGeom prst="rect">
            <a:avLst/>
          </a:prstGeom>
          <a:noFill/>
          <a:ln>
            <a:noFill/>
          </a:ln>
        </p:spPr>
      </p:pic>
      <p:pic>
        <p:nvPicPr>
          <p:cNvPr descr="white printer paper on blue textile" id="947" name="Google Shape;947;p154"/>
          <p:cNvPicPr preferRelativeResize="0"/>
          <p:nvPr/>
        </p:nvPicPr>
        <p:blipFill rotWithShape="1">
          <a:blip r:embed="rId4">
            <a:alphaModFix/>
          </a:blip>
          <a:srcRect b="0" l="0" r="0" t="0"/>
          <a:stretch/>
        </p:blipFill>
        <p:spPr>
          <a:xfrm>
            <a:off x="879076" y="1634658"/>
            <a:ext cx="4572210" cy="304890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5"/>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NO TRICKS</a:t>
            </a:r>
            <a:br>
              <a:rPr b="0" i="0" lang="en" sz="1600" u="none" cap="none" strike="noStrike">
                <a:latin typeface="Arial"/>
                <a:ea typeface="Arial"/>
                <a:cs typeface="Arial"/>
                <a:sym typeface="Arial"/>
              </a:rPr>
            </a:br>
            <a:endParaRPr b="0" i="0" sz="3600" u="none" cap="none" strike="noStrike">
              <a:latin typeface="Arial"/>
              <a:ea typeface="Arial"/>
              <a:cs typeface="Arial"/>
              <a:sym typeface="Arial"/>
            </a:endParaRPr>
          </a:p>
        </p:txBody>
      </p:sp>
      <p:sp>
        <p:nvSpPr>
          <p:cNvPr id="954" name="Google Shape;954;p155"/>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p:txBody>
      </p:sp>
      <p:pic>
        <p:nvPicPr>
          <p:cNvPr id="955" name="Google Shape;955;p155"/>
          <p:cNvPicPr preferRelativeResize="0"/>
          <p:nvPr/>
        </p:nvPicPr>
        <p:blipFill rotWithShape="1">
          <a:blip r:embed="rId3">
            <a:alphaModFix/>
          </a:blip>
          <a:srcRect b="0" l="0" r="0" t="0"/>
          <a:stretch/>
        </p:blipFill>
        <p:spPr>
          <a:xfrm>
            <a:off x="436272" y="1241831"/>
            <a:ext cx="5324231" cy="1760049"/>
          </a:xfrm>
          <a:prstGeom prst="rect">
            <a:avLst/>
          </a:prstGeom>
          <a:noFill/>
          <a:ln>
            <a:noFill/>
          </a:ln>
        </p:spPr>
      </p:pic>
      <p:pic>
        <p:nvPicPr>
          <p:cNvPr id="956" name="Google Shape;956;p155"/>
          <p:cNvPicPr preferRelativeResize="0"/>
          <p:nvPr/>
        </p:nvPicPr>
        <p:blipFill rotWithShape="1">
          <a:blip r:embed="rId4">
            <a:alphaModFix/>
          </a:blip>
          <a:srcRect b="0" l="0" r="0" t="0"/>
          <a:stretch/>
        </p:blipFill>
        <p:spPr>
          <a:xfrm>
            <a:off x="6104221" y="1190564"/>
            <a:ext cx="2862774" cy="186290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56"/>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LET’S START</a:t>
            </a:r>
            <a:endParaRPr b="0" i="0" sz="3600" u="none" cap="none" strike="noStrike">
              <a:latin typeface="Arial"/>
              <a:ea typeface="Arial"/>
              <a:cs typeface="Arial"/>
              <a:sym typeface="Arial"/>
            </a:endParaRPr>
          </a:p>
        </p:txBody>
      </p:sp>
      <p:sp>
        <p:nvSpPr>
          <p:cNvPr id="963" name="Google Shape;963;p156"/>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964" name="Google Shape;964;p156"/>
          <p:cNvPicPr preferRelativeResize="0"/>
          <p:nvPr/>
        </p:nvPicPr>
        <p:blipFill rotWithShape="1">
          <a:blip r:embed="rId3">
            <a:alphaModFix/>
          </a:blip>
          <a:srcRect b="0" l="0" r="0" t="0"/>
          <a:stretch/>
        </p:blipFill>
        <p:spPr>
          <a:xfrm>
            <a:off x="4888471" y="1053091"/>
            <a:ext cx="4023764" cy="3170048"/>
          </a:xfrm>
          <a:prstGeom prst="rect">
            <a:avLst/>
          </a:prstGeom>
          <a:noFill/>
          <a:ln>
            <a:noFill/>
          </a:ln>
        </p:spPr>
      </p:pic>
      <p:pic>
        <p:nvPicPr>
          <p:cNvPr id="965" name="Google Shape;965;p156"/>
          <p:cNvPicPr preferRelativeResize="0"/>
          <p:nvPr/>
        </p:nvPicPr>
        <p:blipFill rotWithShape="1">
          <a:blip r:embed="rId4">
            <a:alphaModFix/>
          </a:blip>
          <a:srcRect b="0" l="0" r="0" t="0"/>
          <a:stretch/>
        </p:blipFill>
        <p:spPr>
          <a:xfrm>
            <a:off x="214871" y="1053091"/>
            <a:ext cx="4401910" cy="317004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57"/>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1500" u="none" cap="none" strike="noStrike">
                <a:solidFill>
                  <a:srgbClr val="FFFFFF"/>
                </a:solidFill>
                <a:latin typeface="Corbel"/>
                <a:ea typeface="Corbel"/>
                <a:cs typeface="Corbel"/>
                <a:sym typeface="Corbel"/>
              </a:rPr>
              <a:t>SELECTING A SINGLE COLUMN OF DATA</a:t>
            </a:r>
            <a:br>
              <a:rPr b="0" i="0" lang="en" sz="700" u="none" cap="none" strike="noStrike">
                <a:latin typeface="Arial"/>
                <a:ea typeface="Arial"/>
                <a:cs typeface="Arial"/>
                <a:sym typeface="Arial"/>
              </a:rPr>
            </a:br>
            <a:br>
              <a:rPr b="0" i="0" lang="en" sz="700" u="none" cap="none" strike="noStrike">
                <a:latin typeface="Arial"/>
                <a:ea typeface="Arial"/>
                <a:cs typeface="Arial"/>
                <a:sym typeface="Arial"/>
              </a:rPr>
            </a:br>
            <a:endParaRPr b="0" i="0" sz="1500" u="none" cap="none" strike="noStrike">
              <a:latin typeface="Arial"/>
              <a:ea typeface="Arial"/>
              <a:cs typeface="Arial"/>
              <a:sym typeface="Arial"/>
            </a:endParaRPr>
          </a:p>
        </p:txBody>
      </p:sp>
      <p:sp>
        <p:nvSpPr>
          <p:cNvPr id="972" name="Google Shape;972;p157"/>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973" name="Google Shape;973;p157"/>
          <p:cNvPicPr preferRelativeResize="0"/>
          <p:nvPr/>
        </p:nvPicPr>
        <p:blipFill rotWithShape="1">
          <a:blip r:embed="rId3">
            <a:alphaModFix/>
          </a:blip>
          <a:srcRect b="0" l="0" r="0" t="0"/>
          <a:stretch/>
        </p:blipFill>
        <p:spPr>
          <a:xfrm>
            <a:off x="470044" y="1651290"/>
            <a:ext cx="5582524" cy="3080250"/>
          </a:xfrm>
          <a:prstGeom prst="rect">
            <a:avLst/>
          </a:prstGeom>
          <a:noFill/>
          <a:ln>
            <a:noFill/>
          </a:ln>
        </p:spPr>
      </p:pic>
      <p:pic>
        <p:nvPicPr>
          <p:cNvPr id="974" name="Google Shape;974;p157"/>
          <p:cNvPicPr preferRelativeResize="0"/>
          <p:nvPr/>
        </p:nvPicPr>
        <p:blipFill rotWithShape="1">
          <a:blip r:embed="rId4">
            <a:alphaModFix/>
          </a:blip>
          <a:srcRect b="0" l="0" r="0" t="0"/>
          <a:stretch/>
        </p:blipFill>
        <p:spPr>
          <a:xfrm>
            <a:off x="7128939" y="3179844"/>
            <a:ext cx="1107623" cy="1288852"/>
          </a:xfrm>
          <a:prstGeom prst="rect">
            <a:avLst/>
          </a:prstGeom>
          <a:noFill/>
          <a:ln>
            <a:noFill/>
          </a:ln>
        </p:spPr>
      </p:pic>
      <p:sp>
        <p:nvSpPr>
          <p:cNvPr id="975" name="Google Shape;975;p157"/>
          <p:cNvSpPr/>
          <p:nvPr/>
        </p:nvSpPr>
        <p:spPr>
          <a:xfrm>
            <a:off x="6227331" y="2205776"/>
            <a:ext cx="3372947" cy="578955"/>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Select state, color, fav food</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 and count</a:t>
            </a:r>
            <a:endParaRPr b="0" i="0" sz="1600" u="none" cap="none" strike="noStrike">
              <a:latin typeface="Arial"/>
              <a:ea typeface="Arial"/>
              <a:cs typeface="Arial"/>
              <a:sym typeface="Arial"/>
            </a:endParaRPr>
          </a:p>
        </p:txBody>
      </p:sp>
      <p:sp>
        <p:nvSpPr>
          <p:cNvPr id="976" name="Google Shape;976;p157"/>
          <p:cNvSpPr/>
          <p:nvPr/>
        </p:nvSpPr>
        <p:spPr>
          <a:xfrm>
            <a:off x="7430346" y="4731561"/>
            <a:ext cx="710249"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NB 2</a:t>
            </a:r>
            <a:endParaRPr b="0" i="0" sz="1600" u="none" cap="none" strike="noStrike">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1" name="Shape 981"/>
        <p:cNvGrpSpPr/>
        <p:nvPr/>
      </p:nvGrpSpPr>
      <p:grpSpPr>
        <a:xfrm>
          <a:off x="0" y="0"/>
          <a:ext cx="0" cy="0"/>
          <a:chOff x="0" y="0"/>
          <a:chExt cx="0" cy="0"/>
        </a:xfrm>
      </p:grpSpPr>
      <p:sp>
        <p:nvSpPr>
          <p:cNvPr id="982" name="Google Shape;982;p158"/>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THE COLUMN NAME IS A VARIABLE</a:t>
            </a:r>
            <a:br>
              <a:rPr b="0" i="0" lang="en" sz="1600" u="none" cap="none" strike="noStrike">
                <a:latin typeface="Arial"/>
                <a:ea typeface="Arial"/>
                <a:cs typeface="Arial"/>
                <a:sym typeface="Arial"/>
              </a:rPr>
            </a:br>
            <a:endParaRPr b="0" i="0" sz="3600" u="none" cap="none" strike="noStrike">
              <a:latin typeface="Arial"/>
              <a:ea typeface="Arial"/>
              <a:cs typeface="Arial"/>
              <a:sym typeface="Arial"/>
            </a:endParaRPr>
          </a:p>
        </p:txBody>
      </p:sp>
      <p:sp>
        <p:nvSpPr>
          <p:cNvPr id="983" name="Google Shape;983;p158"/>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984" name="Google Shape;984;p158"/>
          <p:cNvPicPr preferRelativeResize="0"/>
          <p:nvPr/>
        </p:nvPicPr>
        <p:blipFill rotWithShape="1">
          <a:blip r:embed="rId3">
            <a:alphaModFix/>
          </a:blip>
          <a:srcRect b="0" l="0" r="0" t="0"/>
          <a:stretch/>
        </p:blipFill>
        <p:spPr>
          <a:xfrm>
            <a:off x="2872671" y="2187816"/>
            <a:ext cx="1998423" cy="5838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87"/>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ANALYTICS VS (STATISTICS/AI/ML/DP)</a:t>
            </a:r>
            <a:endParaRPr b="0" i="0" sz="3600" u="none" cap="none" strike="noStrike">
              <a:latin typeface="Arial"/>
              <a:ea typeface="Arial"/>
              <a:cs typeface="Arial"/>
              <a:sym typeface="Arial"/>
            </a:endParaRPr>
          </a:p>
        </p:txBody>
      </p:sp>
      <p:sp>
        <p:nvSpPr>
          <p:cNvPr id="387" name="Google Shape;387;p87"/>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بسبب قطة.. الشرطة التركية توقف مواطنا وتحيله للمحاكمة - وكالة أنباء تركيا" id="388" name="Google Shape;388;p87"/>
          <p:cNvPicPr preferRelativeResize="0"/>
          <p:nvPr/>
        </p:nvPicPr>
        <p:blipFill rotWithShape="1">
          <a:blip r:embed="rId3">
            <a:alphaModFix/>
          </a:blip>
          <a:srcRect b="0" l="0" r="0" t="0"/>
          <a:stretch/>
        </p:blipFill>
        <p:spPr>
          <a:xfrm>
            <a:off x="382065" y="1649679"/>
            <a:ext cx="5642933" cy="3175273"/>
          </a:xfrm>
          <a:prstGeom prst="rect">
            <a:avLst/>
          </a:prstGeom>
          <a:noFill/>
          <a:ln>
            <a:noFill/>
          </a:ln>
        </p:spPr>
      </p:pic>
      <p:pic>
        <p:nvPicPr>
          <p:cNvPr id="389" name="Google Shape;389;p87"/>
          <p:cNvPicPr preferRelativeResize="0"/>
          <p:nvPr/>
        </p:nvPicPr>
        <p:blipFill rotWithShape="1">
          <a:blip r:embed="rId4">
            <a:alphaModFix/>
          </a:blip>
          <a:srcRect b="0" l="0" r="0" t="0"/>
          <a:stretch/>
        </p:blipFill>
        <p:spPr>
          <a:xfrm>
            <a:off x="6602212" y="3634061"/>
            <a:ext cx="2155162" cy="1191217"/>
          </a:xfrm>
          <a:prstGeom prst="rect">
            <a:avLst/>
          </a:prstGeom>
          <a:noFill/>
          <a:ln>
            <a:noFill/>
          </a:ln>
        </p:spPr>
      </p:pic>
      <p:pic>
        <p:nvPicPr>
          <p:cNvPr id="390" name="Google Shape;390;p87"/>
          <p:cNvPicPr preferRelativeResize="0"/>
          <p:nvPr/>
        </p:nvPicPr>
        <p:blipFill rotWithShape="1">
          <a:blip r:embed="rId5">
            <a:alphaModFix/>
          </a:blip>
          <a:srcRect b="0" l="0" r="0" t="0"/>
          <a:stretch/>
        </p:blipFill>
        <p:spPr>
          <a:xfrm>
            <a:off x="6027155" y="2060466"/>
            <a:ext cx="2998288" cy="85520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59"/>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AUTOCOMPLETION?</a:t>
            </a:r>
            <a:endParaRPr b="0" i="0" sz="3600" u="none" cap="none" strike="noStrike">
              <a:latin typeface="Arial"/>
              <a:ea typeface="Arial"/>
              <a:cs typeface="Arial"/>
              <a:sym typeface="Arial"/>
            </a:endParaRPr>
          </a:p>
        </p:txBody>
      </p:sp>
      <p:sp>
        <p:nvSpPr>
          <p:cNvPr id="990" name="Google Shape;990;p159"/>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991" name="Google Shape;991;p159"/>
          <p:cNvPicPr preferRelativeResize="0"/>
          <p:nvPr/>
        </p:nvPicPr>
        <p:blipFill rotWithShape="1">
          <a:blip r:embed="rId3">
            <a:alphaModFix/>
          </a:blip>
          <a:srcRect b="0" l="0" r="0" t="0"/>
          <a:stretch/>
        </p:blipFill>
        <p:spPr>
          <a:xfrm>
            <a:off x="926426" y="1608535"/>
            <a:ext cx="6770475" cy="300579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p:nvPr/>
        </p:nvSpPr>
        <p:spPr>
          <a:xfrm>
            <a:off x="901934" y="212904"/>
            <a:ext cx="7335646" cy="1129501"/>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98" name="Google Shape;998;p160"/>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999" name="Google Shape;999;p160"/>
          <p:cNvPicPr preferRelativeResize="0"/>
          <p:nvPr/>
        </p:nvPicPr>
        <p:blipFill rotWithShape="1">
          <a:blip r:embed="rId3">
            <a:alphaModFix/>
          </a:blip>
          <a:srcRect b="5799" l="-2350" r="2349" t="-5799"/>
          <a:stretch/>
        </p:blipFill>
        <p:spPr>
          <a:xfrm>
            <a:off x="1068880" y="605085"/>
            <a:ext cx="6692106" cy="2698525"/>
          </a:xfrm>
          <a:prstGeom prst="rect">
            <a:avLst/>
          </a:prstGeom>
          <a:noFill/>
          <a:ln>
            <a:noFill/>
          </a:ln>
        </p:spPr>
      </p:pic>
      <p:pic>
        <p:nvPicPr>
          <p:cNvPr id="1000" name="Google Shape;1000;p160"/>
          <p:cNvPicPr preferRelativeResize="0"/>
          <p:nvPr/>
        </p:nvPicPr>
        <p:blipFill rotWithShape="1">
          <a:blip r:embed="rId4">
            <a:alphaModFix/>
          </a:blip>
          <a:srcRect b="0" l="0" r="0" t="0"/>
          <a:stretch/>
        </p:blipFill>
        <p:spPr>
          <a:xfrm>
            <a:off x="1823580" y="3814834"/>
            <a:ext cx="4848788" cy="64099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161"/>
          <p:cNvPicPr preferRelativeResize="0"/>
          <p:nvPr/>
        </p:nvPicPr>
        <p:blipFill>
          <a:blip r:embed="rId3">
            <a:alphaModFix/>
          </a:blip>
          <a:stretch>
            <a:fillRect/>
          </a:stretch>
        </p:blipFill>
        <p:spPr>
          <a:xfrm>
            <a:off x="2310175" y="1699850"/>
            <a:ext cx="4743450" cy="2667000"/>
          </a:xfrm>
          <a:prstGeom prst="rect">
            <a:avLst/>
          </a:prstGeom>
          <a:noFill/>
          <a:ln>
            <a:noFill/>
          </a:ln>
        </p:spPr>
      </p:pic>
      <p:sp>
        <p:nvSpPr>
          <p:cNvPr id="1006" name="Google Shape;1006;p161"/>
          <p:cNvSpPr txBox="1"/>
          <p:nvPr/>
        </p:nvSpPr>
        <p:spPr>
          <a:xfrm>
            <a:off x="1967275" y="626450"/>
            <a:ext cx="63306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lt1"/>
                </a:solidFill>
              </a:rPr>
              <a:t>Github copilot</a:t>
            </a:r>
            <a:endParaRPr sz="2300">
              <a:solidFill>
                <a:schemeClr val="lt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62"/>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HOW TO SELECT ROWS AND COLUMNS?</a:t>
            </a:r>
            <a:endParaRPr b="0" i="0" sz="3600" u="none" cap="none" strike="noStrike">
              <a:latin typeface="Arial"/>
              <a:ea typeface="Arial"/>
              <a:cs typeface="Arial"/>
              <a:sym typeface="Arial"/>
            </a:endParaRPr>
          </a:p>
        </p:txBody>
      </p:sp>
      <p:sp>
        <p:nvSpPr>
          <p:cNvPr id="1012" name="Google Shape;1012;p162"/>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ix</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loc</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iloc</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at</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Iat</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pic>
        <p:nvPicPr>
          <p:cNvPr descr="grayscale photography of giraffe face" id="1013" name="Google Shape;1013;p162"/>
          <p:cNvPicPr preferRelativeResize="0"/>
          <p:nvPr/>
        </p:nvPicPr>
        <p:blipFill rotWithShape="1">
          <a:blip r:embed="rId3">
            <a:alphaModFix/>
          </a:blip>
          <a:srcRect b="0" l="0" r="0" t="0"/>
          <a:stretch/>
        </p:blipFill>
        <p:spPr>
          <a:xfrm>
            <a:off x="4761116" y="1518410"/>
            <a:ext cx="3441076" cy="318604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63"/>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IX INDEXER </a:t>
            </a:r>
            <a:endParaRPr b="0" i="0" sz="3600" u="none" cap="none" strike="noStrike">
              <a:latin typeface="Arial"/>
              <a:ea typeface="Arial"/>
              <a:cs typeface="Arial"/>
              <a:sym typeface="Arial"/>
            </a:endParaRPr>
          </a:p>
        </p:txBody>
      </p:sp>
      <p:sp>
        <p:nvSpPr>
          <p:cNvPr id="1020" name="Google Shape;1020;p163"/>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0000"/>
                </a:solidFill>
                <a:latin typeface="Corbel"/>
                <a:ea typeface="Corbel"/>
                <a:cs typeface="Corbel"/>
                <a:sym typeface="Corbel"/>
              </a:rPr>
              <a:t>Why was it deprecated?</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pic>
        <p:nvPicPr>
          <p:cNvPr id="1021" name="Google Shape;1021;p163"/>
          <p:cNvPicPr preferRelativeResize="0"/>
          <p:nvPr/>
        </p:nvPicPr>
        <p:blipFill rotWithShape="1">
          <a:blip r:embed="rId3">
            <a:alphaModFix/>
          </a:blip>
          <a:srcRect b="0" l="0" r="0" t="0"/>
          <a:stretch/>
        </p:blipFill>
        <p:spPr>
          <a:xfrm>
            <a:off x="1346371" y="2281207"/>
            <a:ext cx="5327496" cy="555118"/>
          </a:xfrm>
          <a:prstGeom prst="rect">
            <a:avLst/>
          </a:prstGeom>
          <a:noFill/>
          <a:ln>
            <a:noFill/>
          </a:ln>
        </p:spPr>
      </p:pic>
      <p:pic>
        <p:nvPicPr>
          <p:cNvPr id="1022" name="Google Shape;1022;p163"/>
          <p:cNvPicPr preferRelativeResize="0"/>
          <p:nvPr/>
        </p:nvPicPr>
        <p:blipFill rotWithShape="1">
          <a:blip r:embed="rId4">
            <a:alphaModFix/>
          </a:blip>
          <a:srcRect b="0" l="0" r="0" t="0"/>
          <a:stretch/>
        </p:blipFill>
        <p:spPr>
          <a:xfrm>
            <a:off x="1285632" y="3395360"/>
            <a:ext cx="5448969" cy="104100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4"/>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a:t>
            </a:r>
            <a:endParaRPr b="0" i="0" sz="3600" u="none" cap="none" strike="noStrike">
              <a:latin typeface="Arial"/>
              <a:ea typeface="Arial"/>
              <a:cs typeface="Arial"/>
              <a:sym typeface="Arial"/>
            </a:endParaRPr>
          </a:p>
        </p:txBody>
      </p:sp>
      <p:sp>
        <p:nvSpPr>
          <p:cNvPr id="1029" name="Google Shape;1029;p164"/>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loc </a:t>
            </a:r>
            <a:r>
              <a:rPr b="0" i="0" lang="en" sz="2000" u="none" cap="none" strike="noStrike">
                <a:solidFill>
                  <a:srgbClr val="FFFFFF"/>
                </a:solidFill>
                <a:latin typeface="Noto Sans Symbols"/>
                <a:ea typeface="Noto Sans Symbols"/>
                <a:cs typeface="Noto Sans Symbols"/>
                <a:sym typeface="Noto Sans Symbols"/>
              </a:rPr>
              <a:t>🡺</a:t>
            </a:r>
            <a:r>
              <a:rPr b="0" i="0" lang="en" sz="2000" u="none" cap="none" strike="noStrike">
                <a:solidFill>
                  <a:srgbClr val="FFFFFF"/>
                </a:solidFill>
                <a:latin typeface="Corbel"/>
                <a:ea typeface="Corbel"/>
                <a:cs typeface="Corbel"/>
                <a:sym typeface="Corbel"/>
              </a:rPr>
              <a:t> label</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iloc </a:t>
            </a:r>
            <a:r>
              <a:rPr b="0" i="0" lang="en" sz="2000" u="none" cap="none" strike="noStrike">
                <a:solidFill>
                  <a:srgbClr val="FFFFFF"/>
                </a:solidFill>
                <a:latin typeface="Noto Sans Symbols"/>
                <a:ea typeface="Noto Sans Symbols"/>
                <a:cs typeface="Noto Sans Symbols"/>
                <a:sym typeface="Noto Sans Symbols"/>
              </a:rPr>
              <a:t>🡺</a:t>
            </a:r>
            <a:r>
              <a:rPr b="0" i="0" lang="en" sz="2000" u="none" cap="none" strike="noStrike">
                <a:solidFill>
                  <a:srgbClr val="FFFFFF"/>
                </a:solidFill>
                <a:latin typeface="Corbel"/>
                <a:ea typeface="Corbel"/>
                <a:cs typeface="Corbel"/>
                <a:sym typeface="Corbel"/>
              </a:rPr>
              <a:t> integer location</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pic>
        <p:nvPicPr>
          <p:cNvPr id="1030" name="Google Shape;1030;p164"/>
          <p:cNvPicPr preferRelativeResize="0"/>
          <p:nvPr/>
        </p:nvPicPr>
        <p:blipFill rotWithShape="1">
          <a:blip r:embed="rId3">
            <a:alphaModFix/>
          </a:blip>
          <a:srcRect b="0" l="0" r="0" t="0"/>
          <a:stretch/>
        </p:blipFill>
        <p:spPr>
          <a:xfrm>
            <a:off x="7128939" y="3179844"/>
            <a:ext cx="1107623" cy="128885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5"/>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HOW TO SELECT ROWS AND COLUMNS?</a:t>
            </a:r>
            <a:endParaRPr b="0" i="0" sz="3600" u="none" cap="none" strike="noStrike">
              <a:latin typeface="Arial"/>
              <a:ea typeface="Arial"/>
              <a:cs typeface="Arial"/>
              <a:sym typeface="Arial"/>
            </a:endParaRPr>
          </a:p>
        </p:txBody>
      </p:sp>
      <p:sp>
        <p:nvSpPr>
          <p:cNvPr id="1036" name="Google Shape;1036;p165"/>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ix</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loc</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iloc</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1" i="0" lang="en" sz="2000" u="none" cap="none" strike="noStrike">
                <a:solidFill>
                  <a:srgbClr val="FF0000"/>
                </a:solidFill>
                <a:latin typeface="Corbel"/>
                <a:ea typeface="Corbel"/>
                <a:cs typeface="Corbel"/>
                <a:sym typeface="Corbel"/>
              </a:rPr>
              <a:t>at</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1" i="0" lang="en" sz="2000" u="none" cap="none" strike="noStrike">
                <a:solidFill>
                  <a:srgbClr val="FF0000"/>
                </a:solidFill>
                <a:latin typeface="Corbel"/>
                <a:ea typeface="Corbel"/>
                <a:cs typeface="Corbel"/>
                <a:sym typeface="Corbel"/>
              </a:rPr>
              <a:t>iat</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pic>
        <p:nvPicPr>
          <p:cNvPr descr="grayscale photography of giraffe face" id="1037" name="Google Shape;1037;p165"/>
          <p:cNvPicPr preferRelativeResize="0"/>
          <p:nvPr/>
        </p:nvPicPr>
        <p:blipFill rotWithShape="1">
          <a:blip r:embed="rId3">
            <a:alphaModFix/>
          </a:blip>
          <a:srcRect b="0" l="0" r="0" t="0"/>
          <a:stretch/>
        </p:blipFill>
        <p:spPr>
          <a:xfrm>
            <a:off x="4761116" y="1518410"/>
            <a:ext cx="3441076" cy="318604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66"/>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Arial"/>
                <a:ea typeface="Arial"/>
                <a:cs typeface="Arial"/>
                <a:sym typeface="Arial"/>
              </a:rPr>
              <a:t>SELECTION WITH AT AND IAT</a:t>
            </a:r>
            <a:br>
              <a:rPr b="0" i="0" lang="en" sz="1600" u="none" cap="none" strike="noStrike">
                <a:latin typeface="Arial"/>
                <a:ea typeface="Arial"/>
                <a:cs typeface="Arial"/>
                <a:sym typeface="Arial"/>
              </a:rPr>
            </a:br>
            <a:endParaRPr b="0" i="0" sz="3600" u="none" cap="none" strike="noStrike">
              <a:latin typeface="Arial"/>
              <a:ea typeface="Arial"/>
              <a:cs typeface="Arial"/>
              <a:sym typeface="Arial"/>
            </a:endParaRPr>
          </a:p>
        </p:txBody>
      </p:sp>
      <p:sp>
        <p:nvSpPr>
          <p:cNvPr id="1044" name="Google Shape;1044;p166"/>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Only a single cell</a:t>
            </a:r>
            <a:endParaRPr b="0" i="0" sz="2000" u="none" cap="none" strike="noStrike">
              <a:latin typeface="Arial"/>
              <a:ea typeface="Arial"/>
              <a:cs typeface="Arial"/>
              <a:sym typeface="Arial"/>
            </a:endParaRPr>
          </a:p>
        </p:txBody>
      </p:sp>
      <p:pic>
        <p:nvPicPr>
          <p:cNvPr id="1045" name="Google Shape;1045;p166"/>
          <p:cNvPicPr preferRelativeResize="0"/>
          <p:nvPr/>
        </p:nvPicPr>
        <p:blipFill rotWithShape="1">
          <a:blip r:embed="rId3">
            <a:alphaModFix/>
          </a:blip>
          <a:srcRect b="0" l="0" r="0" t="0"/>
          <a:stretch/>
        </p:blipFill>
        <p:spPr>
          <a:xfrm>
            <a:off x="9181966" y="6303523"/>
            <a:ext cx="1107623" cy="1288852"/>
          </a:xfrm>
          <a:prstGeom prst="rect">
            <a:avLst/>
          </a:prstGeom>
          <a:noFill/>
          <a:ln>
            <a:noFill/>
          </a:ln>
        </p:spPr>
      </p:pic>
      <p:pic>
        <p:nvPicPr>
          <p:cNvPr id="1046" name="Google Shape;1046;p166"/>
          <p:cNvPicPr preferRelativeResize="0"/>
          <p:nvPr/>
        </p:nvPicPr>
        <p:blipFill rotWithShape="1">
          <a:blip r:embed="rId3">
            <a:alphaModFix/>
          </a:blip>
          <a:srcRect b="0" l="0" r="0" t="0"/>
          <a:stretch/>
        </p:blipFill>
        <p:spPr>
          <a:xfrm>
            <a:off x="7243558" y="3294133"/>
            <a:ext cx="1107623" cy="1288852"/>
          </a:xfrm>
          <a:prstGeom prst="rect">
            <a:avLst/>
          </a:prstGeom>
          <a:noFill/>
          <a:ln>
            <a:noFill/>
          </a:ln>
        </p:spPr>
      </p:pic>
      <p:pic>
        <p:nvPicPr>
          <p:cNvPr descr="Rabbit Run Animation Test - YouTube" id="1047" name="Google Shape;1047;p166"/>
          <p:cNvPicPr preferRelativeResize="0"/>
          <p:nvPr/>
        </p:nvPicPr>
        <p:blipFill rotWithShape="1">
          <a:blip r:embed="rId4">
            <a:alphaModFix/>
          </a:blip>
          <a:srcRect b="0" l="0" r="0" t="0"/>
          <a:stretch/>
        </p:blipFill>
        <p:spPr>
          <a:xfrm>
            <a:off x="3113666" y="2263900"/>
            <a:ext cx="3426708" cy="256954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7"/>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HOW TO SELECT ROWS AND COLUMNS?</a:t>
            </a:r>
            <a:endParaRPr b="0" i="0" sz="3600" u="none" cap="none" strike="noStrike">
              <a:latin typeface="Arial"/>
              <a:ea typeface="Arial"/>
              <a:cs typeface="Arial"/>
              <a:sym typeface="Arial"/>
            </a:endParaRPr>
          </a:p>
        </p:txBody>
      </p:sp>
      <p:sp>
        <p:nvSpPr>
          <p:cNvPr id="1054" name="Google Shape;1054;p167"/>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ix</a:t>
            </a:r>
            <a:endParaRPr b="0" i="0" sz="2000" u="none" cap="none" strike="noStrike">
              <a:latin typeface="Arial"/>
              <a:ea typeface="Arial"/>
              <a:cs typeface="Arial"/>
              <a:sym typeface="Arial"/>
            </a:endParaRPr>
          </a:p>
          <a:p>
            <a:pPr indent="-228600" lvl="0" marL="165100" marR="0" rtl="0" algn="l">
              <a:lnSpc>
                <a:spcPct val="90000"/>
              </a:lnSpc>
              <a:spcBef>
                <a:spcPts val="1300"/>
              </a:spcBef>
              <a:spcAft>
                <a:spcPts val="0"/>
              </a:spcAft>
              <a:buClr>
                <a:srgbClr val="FFFFFF"/>
              </a:buClr>
              <a:buSzPts val="3600"/>
              <a:buFont typeface="Noto Sans Symbols"/>
              <a:buChar char="▪"/>
            </a:pPr>
            <a:r>
              <a:rPr b="0" i="0" lang="en" sz="3600" u="none" cap="none" strike="noStrike">
                <a:solidFill>
                  <a:srgbClr val="FFFFFF"/>
                </a:solidFill>
                <a:latin typeface="Corbel"/>
                <a:ea typeface="Corbel"/>
                <a:cs typeface="Corbel"/>
                <a:sym typeface="Corbel"/>
              </a:rPr>
              <a:t>loc</a:t>
            </a:r>
            <a:endParaRPr b="0" i="0" sz="3600" u="none" cap="none" strike="noStrike">
              <a:latin typeface="Arial"/>
              <a:ea typeface="Arial"/>
              <a:cs typeface="Arial"/>
              <a:sym typeface="Arial"/>
            </a:endParaRPr>
          </a:p>
          <a:p>
            <a:pPr indent="-228600" lvl="0" marL="165100" marR="0" rtl="0" algn="l">
              <a:lnSpc>
                <a:spcPct val="90000"/>
              </a:lnSpc>
              <a:spcBef>
                <a:spcPts val="1300"/>
              </a:spcBef>
              <a:spcAft>
                <a:spcPts val="0"/>
              </a:spcAft>
              <a:buClr>
                <a:srgbClr val="FFFFFF"/>
              </a:buClr>
              <a:buSzPts val="3600"/>
              <a:buFont typeface="Noto Sans Symbols"/>
              <a:buChar char="▪"/>
            </a:pPr>
            <a:r>
              <a:rPr b="0" i="0" lang="en" sz="3600" u="none" cap="none" strike="noStrike">
                <a:solidFill>
                  <a:srgbClr val="FFFFFF"/>
                </a:solidFill>
                <a:latin typeface="Corbel"/>
                <a:ea typeface="Corbel"/>
                <a:cs typeface="Corbel"/>
                <a:sym typeface="Corbel"/>
              </a:rPr>
              <a:t>iloc</a:t>
            </a:r>
            <a:endParaRPr b="0" i="0" sz="36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at</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Iat</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pic>
        <p:nvPicPr>
          <p:cNvPr descr="grayscale photography of giraffe face" id="1055" name="Google Shape;1055;p167"/>
          <p:cNvPicPr preferRelativeResize="0"/>
          <p:nvPr/>
        </p:nvPicPr>
        <p:blipFill rotWithShape="1">
          <a:blip r:embed="rId3">
            <a:alphaModFix/>
          </a:blip>
          <a:srcRect b="0" l="0" r="0" t="0"/>
          <a:stretch/>
        </p:blipFill>
        <p:spPr>
          <a:xfrm>
            <a:off x="4761116" y="1518410"/>
            <a:ext cx="3441076" cy="318604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68"/>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METHOD DUPLICATION</a:t>
            </a:r>
            <a:br>
              <a:rPr b="0" i="0" lang="en" sz="1600" u="none" cap="none" strike="noStrike">
                <a:latin typeface="Arial"/>
                <a:ea typeface="Arial"/>
                <a:cs typeface="Arial"/>
                <a:sym typeface="Arial"/>
              </a:rPr>
            </a:br>
            <a:endParaRPr b="0" i="0" sz="3600" u="none" cap="none" strike="noStrike">
              <a:latin typeface="Arial"/>
              <a:ea typeface="Arial"/>
              <a:cs typeface="Arial"/>
              <a:sym typeface="Arial"/>
            </a:endParaRPr>
          </a:p>
        </p:txBody>
      </p:sp>
      <p:sp>
        <p:nvSpPr>
          <p:cNvPr id="1062" name="Google Shape;1062;p168"/>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Which one to choose?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pic>
        <p:nvPicPr>
          <p:cNvPr id="1063" name="Google Shape;1063;p168"/>
          <p:cNvPicPr preferRelativeResize="0"/>
          <p:nvPr/>
        </p:nvPicPr>
        <p:blipFill rotWithShape="1">
          <a:blip r:embed="rId3">
            <a:alphaModFix/>
          </a:blip>
          <a:srcRect b="0" l="0" r="0" t="0"/>
          <a:stretch/>
        </p:blipFill>
        <p:spPr>
          <a:xfrm>
            <a:off x="827481" y="1694741"/>
            <a:ext cx="6938643" cy="64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88"/>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WHAT U SEE?</a:t>
            </a:r>
            <a:endParaRPr b="0" i="0" sz="3600" u="none" cap="none" strike="noStrike">
              <a:latin typeface="Arial"/>
              <a:ea typeface="Arial"/>
              <a:cs typeface="Arial"/>
              <a:sym typeface="Arial"/>
            </a:endParaRPr>
          </a:p>
        </p:txBody>
      </p:sp>
      <p:sp>
        <p:nvSpPr>
          <p:cNvPr id="396" name="Google Shape;396;p88"/>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397" name="Google Shape;397;p88"/>
          <p:cNvPicPr preferRelativeResize="0"/>
          <p:nvPr/>
        </p:nvPicPr>
        <p:blipFill rotWithShape="1">
          <a:blip r:embed="rId3">
            <a:alphaModFix/>
          </a:blip>
          <a:srcRect b="0" l="0" r="0" t="0"/>
          <a:stretch/>
        </p:blipFill>
        <p:spPr>
          <a:xfrm>
            <a:off x="3472872" y="1508614"/>
            <a:ext cx="2670116" cy="357005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9"/>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METHOD DUPLICATION</a:t>
            </a:r>
            <a:br>
              <a:rPr b="0" i="0" lang="en" sz="1600" u="none" cap="none" strike="noStrike">
                <a:latin typeface="Arial"/>
                <a:ea typeface="Arial"/>
                <a:cs typeface="Arial"/>
                <a:sym typeface="Arial"/>
              </a:rPr>
            </a:br>
            <a:endParaRPr b="0" i="0" sz="3600" u="none" cap="none" strike="noStrike">
              <a:latin typeface="Arial"/>
              <a:ea typeface="Arial"/>
              <a:cs typeface="Arial"/>
              <a:sym typeface="Arial"/>
            </a:endParaRPr>
          </a:p>
        </p:txBody>
      </p:sp>
      <p:sp>
        <p:nvSpPr>
          <p:cNvPr id="1070" name="Google Shape;1070;p169"/>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0" lvl="0" marL="0" marR="0" rtl="0" algn="l">
              <a:lnSpc>
                <a:spcPct val="9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16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Which one to choose? </a:t>
            </a:r>
            <a:endParaRPr b="0" i="0" sz="2000" u="none" cap="none" strike="noStrike">
              <a:latin typeface="Arial"/>
              <a:ea typeface="Arial"/>
              <a:cs typeface="Arial"/>
              <a:sym typeface="Arial"/>
            </a:endParaRPr>
          </a:p>
          <a:p>
            <a:pPr indent="0" lvl="0" marL="0" marR="0" rtl="0" algn="l">
              <a:lnSpc>
                <a:spcPct val="90000"/>
              </a:lnSpc>
              <a:spcBef>
                <a:spcPts val="1300"/>
              </a:spcBef>
              <a:spcAft>
                <a:spcPts val="0"/>
              </a:spcAft>
              <a:buNone/>
            </a:pPr>
            <a:r>
              <a:t/>
            </a:r>
            <a:endParaRPr b="0" i="0" sz="2000" u="none" cap="none" strike="noStrike">
              <a:latin typeface="Arial"/>
              <a:ea typeface="Arial"/>
              <a:cs typeface="Arial"/>
              <a:sym typeface="Arial"/>
            </a:endParaRPr>
          </a:p>
        </p:txBody>
      </p:sp>
      <p:pic>
        <p:nvPicPr>
          <p:cNvPr id="1071" name="Google Shape;1071;p169"/>
          <p:cNvPicPr preferRelativeResize="0"/>
          <p:nvPr/>
        </p:nvPicPr>
        <p:blipFill rotWithShape="1">
          <a:blip r:embed="rId3">
            <a:alphaModFix/>
          </a:blip>
          <a:srcRect b="0" l="0" r="0" t="0"/>
          <a:stretch/>
        </p:blipFill>
        <p:spPr>
          <a:xfrm>
            <a:off x="827481" y="1694741"/>
            <a:ext cx="6938643" cy="646875"/>
          </a:xfrm>
          <a:prstGeom prst="rect">
            <a:avLst/>
          </a:prstGeom>
          <a:noFill/>
          <a:ln>
            <a:noFill/>
          </a:ln>
        </p:spPr>
      </p:pic>
      <p:pic>
        <p:nvPicPr>
          <p:cNvPr id="1072" name="Google Shape;1072;p169"/>
          <p:cNvPicPr preferRelativeResize="0"/>
          <p:nvPr/>
        </p:nvPicPr>
        <p:blipFill rotWithShape="1">
          <a:blip r:embed="rId4">
            <a:alphaModFix/>
          </a:blip>
          <a:srcRect b="0" l="0" r="0" t="0"/>
          <a:stretch/>
        </p:blipFill>
        <p:spPr>
          <a:xfrm>
            <a:off x="827481" y="4165994"/>
            <a:ext cx="2015077" cy="404909"/>
          </a:xfrm>
          <a:prstGeom prst="rect">
            <a:avLst/>
          </a:prstGeom>
          <a:noFill/>
          <a:ln>
            <a:noFill/>
          </a:ln>
        </p:spPr>
      </p:pic>
      <p:sp>
        <p:nvSpPr>
          <p:cNvPr id="1073" name="Google Shape;1073;p169"/>
          <p:cNvSpPr/>
          <p:nvPr/>
        </p:nvSpPr>
        <p:spPr>
          <a:xfrm>
            <a:off x="5174530" y="4269507"/>
            <a:ext cx="2172872"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Do we need notna?</a:t>
            </a:r>
            <a:endParaRPr b="0" i="0" sz="1600" u="none" cap="none" strike="noStrike">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70"/>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a:t>
            </a:r>
            <a:endParaRPr b="0" i="0" sz="3600" u="none" cap="none" strike="noStrike">
              <a:latin typeface="Arial"/>
              <a:ea typeface="Arial"/>
              <a:cs typeface="Arial"/>
              <a:sym typeface="Arial"/>
            </a:endParaRPr>
          </a:p>
        </p:txBody>
      </p:sp>
      <p:sp>
        <p:nvSpPr>
          <p:cNvPr id="1080" name="Google Shape;1080;p170"/>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081" name="Google Shape;1081;p170"/>
          <p:cNvPicPr preferRelativeResize="0"/>
          <p:nvPr/>
        </p:nvPicPr>
        <p:blipFill rotWithShape="1">
          <a:blip r:embed="rId3">
            <a:alphaModFix/>
          </a:blip>
          <a:srcRect b="0" l="0" r="0" t="0"/>
          <a:stretch/>
        </p:blipFill>
        <p:spPr>
          <a:xfrm>
            <a:off x="827481" y="1694741"/>
            <a:ext cx="6938643" cy="646875"/>
          </a:xfrm>
          <a:prstGeom prst="rect">
            <a:avLst/>
          </a:prstGeom>
          <a:noFill/>
          <a:ln>
            <a:noFill/>
          </a:ln>
        </p:spPr>
      </p:pic>
      <p:pic>
        <p:nvPicPr>
          <p:cNvPr id="1082" name="Google Shape;1082;p170"/>
          <p:cNvPicPr preferRelativeResize="0"/>
          <p:nvPr/>
        </p:nvPicPr>
        <p:blipFill rotWithShape="1">
          <a:blip r:embed="rId4">
            <a:alphaModFix/>
          </a:blip>
          <a:srcRect b="0" l="0" r="0" t="0"/>
          <a:stretch/>
        </p:blipFill>
        <p:spPr>
          <a:xfrm>
            <a:off x="827481" y="3622632"/>
            <a:ext cx="7725277" cy="93194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71"/>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BUILTIN PYTHON VS PANDAS</a:t>
            </a:r>
            <a:endParaRPr b="0" i="0" sz="3600" u="none" cap="none" strike="noStrike">
              <a:latin typeface="Arial"/>
              <a:ea typeface="Arial"/>
              <a:cs typeface="Arial"/>
              <a:sym typeface="Arial"/>
            </a:endParaRPr>
          </a:p>
        </p:txBody>
      </p:sp>
      <p:sp>
        <p:nvSpPr>
          <p:cNvPr id="1089" name="Google Shape;1089;p171"/>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090" name="Google Shape;1090;p171"/>
          <p:cNvPicPr preferRelativeResize="0"/>
          <p:nvPr/>
        </p:nvPicPr>
        <p:blipFill rotWithShape="1">
          <a:blip r:embed="rId3">
            <a:alphaModFix/>
          </a:blip>
          <a:srcRect b="0" l="0" r="0" t="0"/>
          <a:stretch/>
        </p:blipFill>
        <p:spPr>
          <a:xfrm>
            <a:off x="827481" y="1742743"/>
            <a:ext cx="1858991" cy="2737383"/>
          </a:xfrm>
          <a:prstGeom prst="rect">
            <a:avLst/>
          </a:prstGeom>
          <a:noFill/>
          <a:ln>
            <a:noFill/>
          </a:ln>
        </p:spPr>
      </p:pic>
      <p:pic>
        <p:nvPicPr>
          <p:cNvPr id="1091" name="Google Shape;1091;p171"/>
          <p:cNvPicPr preferRelativeResize="0"/>
          <p:nvPr/>
        </p:nvPicPr>
        <p:blipFill rotWithShape="1">
          <a:blip r:embed="rId4">
            <a:alphaModFix/>
          </a:blip>
          <a:srcRect b="0" l="0" r="0" t="0"/>
          <a:stretch/>
        </p:blipFill>
        <p:spPr>
          <a:xfrm>
            <a:off x="4182141" y="1279383"/>
            <a:ext cx="2448395" cy="1512532"/>
          </a:xfrm>
          <a:prstGeom prst="rect">
            <a:avLst/>
          </a:prstGeom>
          <a:noFill/>
          <a:ln>
            <a:noFill/>
          </a:ln>
        </p:spPr>
      </p:pic>
      <p:pic>
        <p:nvPicPr>
          <p:cNvPr id="1092" name="Google Shape;1092;p171"/>
          <p:cNvPicPr preferRelativeResize="0"/>
          <p:nvPr/>
        </p:nvPicPr>
        <p:blipFill rotWithShape="1">
          <a:blip r:embed="rId5">
            <a:alphaModFix/>
          </a:blip>
          <a:srcRect b="0" l="0" r="0" t="0"/>
          <a:stretch/>
        </p:blipFill>
        <p:spPr>
          <a:xfrm>
            <a:off x="4549838" y="2957797"/>
            <a:ext cx="1712701" cy="1998423"/>
          </a:xfrm>
          <a:prstGeom prst="rect">
            <a:avLst/>
          </a:prstGeom>
          <a:noFill/>
          <a:ln>
            <a:noFill/>
          </a:ln>
        </p:spPr>
      </p:pic>
      <p:sp>
        <p:nvSpPr>
          <p:cNvPr id="1093" name="Google Shape;1093;p171"/>
          <p:cNvSpPr/>
          <p:nvPr/>
        </p:nvSpPr>
        <p:spPr>
          <a:xfrm>
            <a:off x="7578600" y="2308963"/>
            <a:ext cx="1319920" cy="578955"/>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Which one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Corbel"/>
                <a:ea typeface="Corbel"/>
                <a:cs typeface="Corbel"/>
                <a:sym typeface="Corbel"/>
              </a:rPr>
              <a:t>To use?</a:t>
            </a:r>
            <a:endParaRPr b="0" i="0" sz="1600" u="none" cap="none" strike="noStrike">
              <a:latin typeface="Arial"/>
              <a:ea typeface="Arial"/>
              <a:cs typeface="Arial"/>
              <a:sym typeface="Arial"/>
            </a:endParaRPr>
          </a:p>
        </p:txBody>
      </p:sp>
      <p:pic>
        <p:nvPicPr>
          <p:cNvPr id="1094" name="Google Shape;1094;p171"/>
          <p:cNvPicPr preferRelativeResize="0"/>
          <p:nvPr/>
        </p:nvPicPr>
        <p:blipFill rotWithShape="1">
          <a:blip r:embed="rId6">
            <a:alphaModFix/>
          </a:blip>
          <a:srcRect b="0" l="0" r="0" t="0"/>
          <a:stretch/>
        </p:blipFill>
        <p:spPr>
          <a:xfrm>
            <a:off x="7562925" y="3372176"/>
            <a:ext cx="1107623" cy="1288852"/>
          </a:xfrm>
          <a:prstGeom prst="rect">
            <a:avLst/>
          </a:prstGeom>
          <a:noFill/>
          <a:ln>
            <a:noFill/>
          </a:ln>
        </p:spPr>
      </p:pic>
      <p:sp>
        <p:nvSpPr>
          <p:cNvPr id="1095" name="Google Shape;1095;p171"/>
          <p:cNvSpPr/>
          <p:nvPr/>
        </p:nvSpPr>
        <p:spPr>
          <a:xfrm>
            <a:off x="7588396" y="4813523"/>
            <a:ext cx="710249"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NB 4</a:t>
            </a:r>
            <a:endParaRPr b="0" i="0" sz="1600" u="none" cap="none" strike="noStrike">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72"/>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TWO DATASETS?</a:t>
            </a:r>
            <a:endParaRPr b="0" i="0" sz="3600" u="none" cap="none" strike="noStrike">
              <a:latin typeface="Arial"/>
              <a:ea typeface="Arial"/>
              <a:cs typeface="Arial"/>
              <a:sym typeface="Arial"/>
            </a:endParaRPr>
          </a:p>
        </p:txBody>
      </p:sp>
      <p:sp>
        <p:nvSpPr>
          <p:cNvPr id="1102" name="Google Shape;1102;p172"/>
          <p:cNvSpPr/>
          <p:nvPr/>
        </p:nvSpPr>
        <p:spPr>
          <a:xfrm>
            <a:off x="901934" y="1508614"/>
            <a:ext cx="7335646" cy="3152415"/>
          </a:xfrm>
          <a:prstGeom prst="rect">
            <a:avLst/>
          </a:prstGeom>
          <a:noFill/>
          <a:ln>
            <a:noFill/>
          </a:ln>
        </p:spPr>
        <p:txBody>
          <a:bodyPr anchorCtr="0" anchor="t" bIns="40825" lIns="81625" spcFirstLastPara="1" rIns="81625" wrap="square" tIns="40825">
            <a:noAutofit/>
          </a:bodyPr>
          <a:lstStyle/>
          <a:p>
            <a:pPr indent="-165100" lvl="0" marL="165100" marR="0" rtl="0" algn="l">
              <a:lnSpc>
                <a:spcPct val="90000"/>
              </a:lnSpc>
              <a:spcBef>
                <a:spcPts val="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CONCAT</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APPEND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JOIN </a:t>
            </a:r>
            <a:endParaRPr b="0" i="0" sz="2000" u="none" cap="none" strike="noStrike">
              <a:latin typeface="Arial"/>
              <a:ea typeface="Arial"/>
              <a:cs typeface="Arial"/>
              <a:sym typeface="Arial"/>
            </a:endParaRPr>
          </a:p>
          <a:p>
            <a:pPr indent="-165100" lvl="0" marL="165100" marR="0" rtl="0" algn="l">
              <a:lnSpc>
                <a:spcPct val="90000"/>
              </a:lnSpc>
              <a:spcBef>
                <a:spcPts val="1300"/>
              </a:spcBef>
              <a:spcAft>
                <a:spcPts val="0"/>
              </a:spcAft>
              <a:buClr>
                <a:srgbClr val="FFFFFF"/>
              </a:buClr>
              <a:buSzPts val="2000"/>
              <a:buFont typeface="Noto Sans Symbols"/>
              <a:buChar char="▪"/>
            </a:pPr>
            <a:r>
              <a:rPr b="0" i="0" lang="en" sz="2000" u="none" cap="none" strike="noStrike">
                <a:solidFill>
                  <a:srgbClr val="FFFFFF"/>
                </a:solidFill>
                <a:latin typeface="Corbel"/>
                <a:ea typeface="Corbel"/>
                <a:cs typeface="Corbel"/>
                <a:sym typeface="Corbel"/>
              </a:rPr>
              <a:t>MERGE </a:t>
            </a:r>
            <a:endParaRPr b="0" i="0" sz="2000" u="none" cap="none" strike="noStrike">
              <a:latin typeface="Arial"/>
              <a:ea typeface="Arial"/>
              <a:cs typeface="Arial"/>
              <a:sym typeface="Arial"/>
            </a:endParaRPr>
          </a:p>
        </p:txBody>
      </p:sp>
      <p:pic>
        <p:nvPicPr>
          <p:cNvPr id="1103" name="Google Shape;1103;p172"/>
          <p:cNvPicPr preferRelativeResize="0"/>
          <p:nvPr/>
        </p:nvPicPr>
        <p:blipFill rotWithShape="1">
          <a:blip r:embed="rId3">
            <a:alphaModFix/>
          </a:blip>
          <a:srcRect b="0" l="0" r="0" t="0"/>
          <a:stretch/>
        </p:blipFill>
        <p:spPr>
          <a:xfrm>
            <a:off x="4230797" y="1832215"/>
            <a:ext cx="3265398" cy="250521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3"/>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TWO DATASETS </a:t>
            </a:r>
            <a:endParaRPr b="0" i="0" sz="3600" u="none" cap="none" strike="noStrike">
              <a:latin typeface="Arial"/>
              <a:ea typeface="Arial"/>
              <a:cs typeface="Arial"/>
              <a:sym typeface="Arial"/>
            </a:endParaRPr>
          </a:p>
        </p:txBody>
      </p:sp>
      <p:sp>
        <p:nvSpPr>
          <p:cNvPr id="1109" name="Google Shape;1109;p173"/>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110" name="Google Shape;1110;p173"/>
          <p:cNvPicPr preferRelativeResize="0"/>
          <p:nvPr/>
        </p:nvPicPr>
        <p:blipFill rotWithShape="1">
          <a:blip r:embed="rId3">
            <a:alphaModFix/>
          </a:blip>
          <a:srcRect b="0" l="0" r="0" t="0"/>
          <a:stretch/>
        </p:blipFill>
        <p:spPr>
          <a:xfrm>
            <a:off x="2085682" y="1514165"/>
            <a:ext cx="5455173" cy="331078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74"/>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ctr">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SQL?</a:t>
            </a:r>
            <a:endParaRPr b="0" i="0" sz="3600" u="none" cap="none" strike="noStrike">
              <a:latin typeface="Arial"/>
              <a:ea typeface="Arial"/>
              <a:cs typeface="Arial"/>
              <a:sym typeface="Arial"/>
            </a:endParaRPr>
          </a:p>
        </p:txBody>
      </p:sp>
      <p:sp>
        <p:nvSpPr>
          <p:cNvPr id="1117" name="Google Shape;1117;p174"/>
          <p:cNvSpPr/>
          <p:nvPr/>
        </p:nvSpPr>
        <p:spPr>
          <a:xfrm>
            <a:off x="1281713" y="1799887"/>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descr="SQl JOINS (Inner Join / Left Join / Right Join / Full Outer join) - YouTube" id="1118" name="Google Shape;1118;p174"/>
          <p:cNvPicPr preferRelativeResize="0"/>
          <p:nvPr/>
        </p:nvPicPr>
        <p:blipFill rotWithShape="1">
          <a:blip r:embed="rId3">
            <a:alphaModFix/>
          </a:blip>
          <a:srcRect b="0" l="0" r="0" t="0"/>
          <a:stretch/>
        </p:blipFill>
        <p:spPr>
          <a:xfrm>
            <a:off x="2105929" y="1457020"/>
            <a:ext cx="4544454" cy="3407769"/>
          </a:xfrm>
          <a:prstGeom prst="rect">
            <a:avLst/>
          </a:prstGeom>
          <a:noFill/>
          <a:ln>
            <a:noFill/>
          </a:ln>
        </p:spPr>
      </p:pic>
      <p:pic>
        <p:nvPicPr>
          <p:cNvPr id="1119" name="Google Shape;1119;p174"/>
          <p:cNvPicPr preferRelativeResize="0"/>
          <p:nvPr/>
        </p:nvPicPr>
        <p:blipFill rotWithShape="1">
          <a:blip r:embed="rId4">
            <a:alphaModFix/>
          </a:blip>
          <a:srcRect b="0" l="0" r="0" t="0"/>
          <a:stretch/>
        </p:blipFill>
        <p:spPr>
          <a:xfrm>
            <a:off x="7508065" y="2844161"/>
            <a:ext cx="1107623" cy="1288852"/>
          </a:xfrm>
          <a:prstGeom prst="rect">
            <a:avLst/>
          </a:prstGeom>
          <a:noFill/>
          <a:ln>
            <a:noFill/>
          </a:ln>
        </p:spPr>
      </p:pic>
      <p:sp>
        <p:nvSpPr>
          <p:cNvPr id="1120" name="Google Shape;1120;p174"/>
          <p:cNvSpPr/>
          <p:nvPr/>
        </p:nvSpPr>
        <p:spPr>
          <a:xfrm>
            <a:off x="6247251" y="4452370"/>
            <a:ext cx="3219468" cy="330132"/>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Corbel"/>
                <a:ea typeface="Corbel"/>
                <a:cs typeface="Corbel"/>
                <a:sym typeface="Corbel"/>
              </a:rPr>
              <a:t>NB Combining dataframes</a:t>
            </a:r>
            <a:endParaRPr b="0" i="0" sz="1600" u="none" cap="none" strike="noStrike">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75"/>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IGNORE INDEX</a:t>
            </a:r>
            <a:endParaRPr b="0" i="0" sz="3600" u="none" cap="none" strike="noStrike">
              <a:latin typeface="Arial"/>
              <a:ea typeface="Arial"/>
              <a:cs typeface="Arial"/>
              <a:sym typeface="Arial"/>
            </a:endParaRPr>
          </a:p>
        </p:txBody>
      </p:sp>
      <p:sp>
        <p:nvSpPr>
          <p:cNvPr id="1127" name="Google Shape;1127;p175"/>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128" name="Google Shape;1128;p175"/>
          <p:cNvPicPr preferRelativeResize="0"/>
          <p:nvPr/>
        </p:nvPicPr>
        <p:blipFill rotWithShape="1">
          <a:blip r:embed="rId3">
            <a:alphaModFix/>
          </a:blip>
          <a:srcRect b="0" l="0" r="0" t="0"/>
          <a:stretch/>
        </p:blipFill>
        <p:spPr>
          <a:xfrm>
            <a:off x="2678046" y="1508614"/>
            <a:ext cx="1091296" cy="2091161"/>
          </a:xfrm>
          <a:prstGeom prst="rect">
            <a:avLst/>
          </a:prstGeom>
          <a:noFill/>
          <a:ln>
            <a:noFill/>
          </a:ln>
        </p:spPr>
      </p:pic>
      <p:pic>
        <p:nvPicPr>
          <p:cNvPr id="1129" name="Google Shape;1129;p175"/>
          <p:cNvPicPr preferRelativeResize="0"/>
          <p:nvPr/>
        </p:nvPicPr>
        <p:blipFill rotWithShape="1">
          <a:blip r:embed="rId4">
            <a:alphaModFix/>
          </a:blip>
          <a:srcRect b="0" l="0" r="0" t="0"/>
          <a:stretch/>
        </p:blipFill>
        <p:spPr>
          <a:xfrm>
            <a:off x="4258554" y="1508614"/>
            <a:ext cx="1162482" cy="2091161"/>
          </a:xfrm>
          <a:prstGeom prst="rect">
            <a:avLst/>
          </a:prstGeom>
          <a:noFill/>
          <a:ln>
            <a:noFill/>
          </a:ln>
        </p:spPr>
      </p:pic>
      <p:pic>
        <p:nvPicPr>
          <p:cNvPr id="1130" name="Google Shape;1130;p175"/>
          <p:cNvPicPr preferRelativeResize="0"/>
          <p:nvPr/>
        </p:nvPicPr>
        <p:blipFill rotWithShape="1">
          <a:blip r:embed="rId5">
            <a:alphaModFix/>
          </a:blip>
          <a:srcRect b="0" l="0" r="0" t="0"/>
          <a:stretch/>
        </p:blipFill>
        <p:spPr>
          <a:xfrm>
            <a:off x="2542201" y="4248282"/>
            <a:ext cx="1226810" cy="219435"/>
          </a:xfrm>
          <a:prstGeom prst="rect">
            <a:avLst/>
          </a:prstGeom>
          <a:noFill/>
          <a:ln>
            <a:noFill/>
          </a:ln>
        </p:spPr>
      </p:pic>
      <p:pic>
        <p:nvPicPr>
          <p:cNvPr id="1131" name="Google Shape;1131;p175"/>
          <p:cNvPicPr preferRelativeResize="0"/>
          <p:nvPr/>
        </p:nvPicPr>
        <p:blipFill rotWithShape="1">
          <a:blip r:embed="rId6">
            <a:alphaModFix/>
          </a:blip>
          <a:srcRect b="0" l="0" r="0" t="0"/>
          <a:stretch/>
        </p:blipFill>
        <p:spPr>
          <a:xfrm>
            <a:off x="4455138" y="4248282"/>
            <a:ext cx="2241447" cy="235762"/>
          </a:xfrm>
          <a:prstGeom prst="rect">
            <a:avLst/>
          </a:prstGeom>
          <a:noFill/>
          <a:ln>
            <a:noFill/>
          </a:ln>
        </p:spPr>
      </p:pic>
      <p:sp>
        <p:nvSpPr>
          <p:cNvPr id="1132" name="Google Shape;1132;p175"/>
          <p:cNvSpPr/>
          <p:nvPr/>
        </p:nvSpPr>
        <p:spPr>
          <a:xfrm>
            <a:off x="7079507" y="4068780"/>
            <a:ext cx="2118000" cy="855300"/>
          </a:xfrm>
          <a:prstGeom prst="rect">
            <a:avLst/>
          </a:prstGeom>
          <a:noFill/>
          <a:ln>
            <a:noFill/>
          </a:ln>
        </p:spPr>
        <p:txBody>
          <a:bodyPr anchorCtr="0" anchor="t" bIns="40825" lIns="81625" spcFirstLastPara="1" rIns="81625" wrap="square" tIns="40825">
            <a:noAutofit/>
          </a:bodyPr>
          <a:lstStyle/>
          <a:p>
            <a:pPr indent="0" lvl="0" marL="0" marR="0" rtl="0" algn="l">
              <a:lnSpc>
                <a:spcPct val="100000"/>
              </a:lnSpc>
              <a:spcBef>
                <a:spcPts val="0"/>
              </a:spcBef>
              <a:spcAft>
                <a:spcPts val="0"/>
              </a:spcAft>
              <a:buNone/>
            </a:pPr>
            <a:r>
              <a:rPr b="1" i="0" lang="en" sz="2500" u="none" cap="none" strike="noStrike">
                <a:solidFill>
                  <a:srgbClr val="FFFFFF"/>
                </a:solidFill>
                <a:latin typeface="Corbel"/>
                <a:ea typeface="Corbel"/>
                <a:cs typeface="Corbel"/>
                <a:sym typeface="Corbel"/>
              </a:rPr>
              <a:t>What to expect?</a:t>
            </a:r>
            <a:endParaRPr b="0" i="0" sz="2500" u="none" cap="none" strike="noStrike">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6"/>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SOLUTION</a:t>
            </a:r>
            <a:endParaRPr b="0" i="0" sz="3600" u="none" cap="none" strike="noStrike">
              <a:latin typeface="Arial"/>
              <a:ea typeface="Arial"/>
              <a:cs typeface="Arial"/>
              <a:sym typeface="Arial"/>
            </a:endParaRPr>
          </a:p>
        </p:txBody>
      </p:sp>
      <p:sp>
        <p:nvSpPr>
          <p:cNvPr id="1139" name="Google Shape;1139;p176"/>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140" name="Google Shape;1140;p176"/>
          <p:cNvPicPr preferRelativeResize="0"/>
          <p:nvPr/>
        </p:nvPicPr>
        <p:blipFill rotWithShape="1">
          <a:blip r:embed="rId3">
            <a:alphaModFix/>
          </a:blip>
          <a:srcRect b="0" l="0" r="0" t="0"/>
          <a:stretch/>
        </p:blipFill>
        <p:spPr>
          <a:xfrm>
            <a:off x="355288" y="1508614"/>
            <a:ext cx="1091296" cy="2091161"/>
          </a:xfrm>
          <a:prstGeom prst="rect">
            <a:avLst/>
          </a:prstGeom>
          <a:noFill/>
          <a:ln>
            <a:noFill/>
          </a:ln>
        </p:spPr>
      </p:pic>
      <p:pic>
        <p:nvPicPr>
          <p:cNvPr id="1141" name="Google Shape;1141;p176"/>
          <p:cNvPicPr preferRelativeResize="0"/>
          <p:nvPr/>
        </p:nvPicPr>
        <p:blipFill rotWithShape="1">
          <a:blip r:embed="rId4">
            <a:alphaModFix/>
          </a:blip>
          <a:srcRect b="0" l="0" r="0" t="0"/>
          <a:stretch/>
        </p:blipFill>
        <p:spPr>
          <a:xfrm>
            <a:off x="1686963" y="1508614"/>
            <a:ext cx="1162482" cy="2091161"/>
          </a:xfrm>
          <a:prstGeom prst="rect">
            <a:avLst/>
          </a:prstGeom>
          <a:noFill/>
          <a:ln>
            <a:noFill/>
          </a:ln>
        </p:spPr>
      </p:pic>
      <p:pic>
        <p:nvPicPr>
          <p:cNvPr id="1142" name="Google Shape;1142;p176"/>
          <p:cNvPicPr preferRelativeResize="0"/>
          <p:nvPr/>
        </p:nvPicPr>
        <p:blipFill rotWithShape="1">
          <a:blip r:embed="rId5">
            <a:alphaModFix/>
          </a:blip>
          <a:srcRect b="0" l="0" r="0" t="0"/>
          <a:stretch/>
        </p:blipFill>
        <p:spPr>
          <a:xfrm>
            <a:off x="4455138" y="1545186"/>
            <a:ext cx="1226810" cy="219435"/>
          </a:xfrm>
          <a:prstGeom prst="rect">
            <a:avLst/>
          </a:prstGeom>
          <a:noFill/>
          <a:ln>
            <a:noFill/>
          </a:ln>
        </p:spPr>
      </p:pic>
      <p:pic>
        <p:nvPicPr>
          <p:cNvPr id="1143" name="Google Shape;1143;p176"/>
          <p:cNvPicPr preferRelativeResize="0"/>
          <p:nvPr/>
        </p:nvPicPr>
        <p:blipFill rotWithShape="1">
          <a:blip r:embed="rId6">
            <a:alphaModFix/>
          </a:blip>
          <a:srcRect b="0" l="0" r="0" t="0"/>
          <a:stretch/>
        </p:blipFill>
        <p:spPr>
          <a:xfrm>
            <a:off x="6709974" y="1545186"/>
            <a:ext cx="2241447" cy="235762"/>
          </a:xfrm>
          <a:prstGeom prst="rect">
            <a:avLst/>
          </a:prstGeom>
          <a:noFill/>
          <a:ln>
            <a:noFill/>
          </a:ln>
        </p:spPr>
      </p:pic>
      <p:pic>
        <p:nvPicPr>
          <p:cNvPr id="1144" name="Google Shape;1144;p176"/>
          <p:cNvPicPr preferRelativeResize="0"/>
          <p:nvPr/>
        </p:nvPicPr>
        <p:blipFill rotWithShape="1">
          <a:blip r:embed="rId7">
            <a:alphaModFix/>
          </a:blip>
          <a:srcRect b="0" l="0" r="0" t="0"/>
          <a:stretch/>
        </p:blipFill>
        <p:spPr>
          <a:xfrm>
            <a:off x="7367648" y="2136876"/>
            <a:ext cx="1226810" cy="2169857"/>
          </a:xfrm>
          <a:prstGeom prst="rect">
            <a:avLst/>
          </a:prstGeom>
          <a:noFill/>
          <a:ln>
            <a:noFill/>
          </a:ln>
        </p:spPr>
      </p:pic>
      <p:pic>
        <p:nvPicPr>
          <p:cNvPr id="1145" name="Google Shape;1145;p176"/>
          <p:cNvPicPr preferRelativeResize="0"/>
          <p:nvPr/>
        </p:nvPicPr>
        <p:blipFill rotWithShape="1">
          <a:blip r:embed="rId8">
            <a:alphaModFix/>
          </a:blip>
          <a:srcRect b="0" l="0" r="0" t="0"/>
          <a:stretch/>
        </p:blipFill>
        <p:spPr>
          <a:xfrm>
            <a:off x="4689928" y="2124141"/>
            <a:ext cx="1165788" cy="218259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77"/>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HOW TO GROUP AND AGGREGATE?</a:t>
            </a:r>
            <a:endParaRPr b="0" i="0" sz="3600" u="none" cap="none" strike="noStrike">
              <a:latin typeface="Arial"/>
              <a:ea typeface="Arial"/>
              <a:cs typeface="Arial"/>
              <a:sym typeface="Arial"/>
            </a:endParaRPr>
          </a:p>
        </p:txBody>
      </p:sp>
      <p:sp>
        <p:nvSpPr>
          <p:cNvPr id="1152" name="Google Shape;1152;p177"/>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153" name="Google Shape;1153;p177"/>
          <p:cNvPicPr preferRelativeResize="0"/>
          <p:nvPr/>
        </p:nvPicPr>
        <p:blipFill rotWithShape="1">
          <a:blip r:embed="rId3">
            <a:alphaModFix/>
          </a:blip>
          <a:srcRect b="0" l="0" r="0" t="0"/>
          <a:stretch/>
        </p:blipFill>
        <p:spPr>
          <a:xfrm>
            <a:off x="3010192" y="2193112"/>
            <a:ext cx="3612510" cy="2282840"/>
          </a:xfrm>
          <a:prstGeom prst="rect">
            <a:avLst/>
          </a:prstGeom>
          <a:noFill/>
          <a:ln>
            <a:noFill/>
          </a:ln>
        </p:spPr>
      </p:pic>
      <p:pic>
        <p:nvPicPr>
          <p:cNvPr id="1154" name="Google Shape;1154;p177"/>
          <p:cNvPicPr preferRelativeResize="0"/>
          <p:nvPr/>
        </p:nvPicPr>
        <p:blipFill rotWithShape="1">
          <a:blip r:embed="rId4">
            <a:alphaModFix/>
          </a:blip>
          <a:srcRect b="0" l="0" r="0" t="0"/>
          <a:stretch/>
        </p:blipFill>
        <p:spPr>
          <a:xfrm>
            <a:off x="7536475" y="3297725"/>
            <a:ext cx="1107623" cy="1288852"/>
          </a:xfrm>
          <a:prstGeom prst="rect">
            <a:avLst/>
          </a:prstGeom>
          <a:noFill/>
          <a:ln>
            <a:noFill/>
          </a:ln>
        </p:spPr>
      </p:pic>
      <p:sp>
        <p:nvSpPr>
          <p:cNvPr id="1155" name="Google Shape;1155;p177"/>
          <p:cNvSpPr txBox="1"/>
          <p:nvPr/>
        </p:nvSpPr>
        <p:spPr>
          <a:xfrm>
            <a:off x="113875" y="1651225"/>
            <a:ext cx="54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56" name="Google Shape;1156;p177"/>
          <p:cNvSpPr txBox="1"/>
          <p:nvPr/>
        </p:nvSpPr>
        <p:spPr>
          <a:xfrm>
            <a:off x="2905800" y="2158500"/>
            <a:ext cx="546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rPr>
              <a:t> state abbreviation</a:t>
            </a:r>
            <a:endParaRPr sz="900"/>
          </a:p>
        </p:txBody>
      </p:sp>
      <p:sp>
        <p:nvSpPr>
          <p:cNvPr id="1157" name="Google Shape;1157;p177"/>
          <p:cNvSpPr txBox="1"/>
          <p:nvPr/>
        </p:nvSpPr>
        <p:spPr>
          <a:xfrm>
            <a:off x="4142700" y="2158513"/>
            <a:ext cx="500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SAT math</a:t>
            </a:r>
            <a:endParaRPr sz="900"/>
          </a:p>
        </p:txBody>
      </p:sp>
      <p:sp>
        <p:nvSpPr>
          <p:cNvPr id="1158" name="Google Shape;1158;p177"/>
          <p:cNvSpPr txBox="1"/>
          <p:nvPr/>
        </p:nvSpPr>
        <p:spPr>
          <a:xfrm>
            <a:off x="4763900" y="2119950"/>
            <a:ext cx="421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SAT verbal</a:t>
            </a:r>
            <a:endParaRPr sz="1100"/>
          </a:p>
        </p:txBody>
      </p:sp>
      <p:sp>
        <p:nvSpPr>
          <p:cNvPr id="1159" name="Google Shape;1159;p177"/>
          <p:cNvSpPr txBox="1"/>
          <p:nvPr/>
        </p:nvSpPr>
        <p:spPr>
          <a:xfrm>
            <a:off x="5703400" y="2146963"/>
            <a:ext cx="33783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highlight>
                  <a:srgbClr val="FFFFFF"/>
                </a:highlight>
              </a:rPr>
              <a:t>undergrad population per state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78"/>
          <p:cNvSpPr/>
          <p:nvPr/>
        </p:nvSpPr>
        <p:spPr>
          <a:xfrm>
            <a:off x="901934" y="212904"/>
            <a:ext cx="7335646" cy="1129501"/>
          </a:xfrm>
          <a:prstGeom prst="rect">
            <a:avLst/>
          </a:prstGeom>
          <a:noFill/>
          <a:ln>
            <a:noFill/>
          </a:ln>
        </p:spPr>
        <p:txBody>
          <a:bodyPr anchorCtr="0" anchor="ctr" bIns="40825" lIns="81625" spcFirstLastPara="1" rIns="81625" wrap="square" tIns="40825">
            <a:noAutofit/>
          </a:bodyPr>
          <a:lstStyle/>
          <a:p>
            <a:pPr indent="0" lvl="0" marL="0" marR="0" rtl="0" algn="l">
              <a:lnSpc>
                <a:spcPct val="85000"/>
              </a:lnSpc>
              <a:spcBef>
                <a:spcPts val="0"/>
              </a:spcBef>
              <a:spcAft>
                <a:spcPts val="0"/>
              </a:spcAft>
              <a:buNone/>
            </a:pPr>
            <a:r>
              <a:rPr b="0" i="0" lang="en" sz="3600" u="none" cap="none" strike="noStrike">
                <a:solidFill>
                  <a:srgbClr val="FFFFFF"/>
                </a:solidFill>
                <a:latin typeface="Corbel"/>
                <a:ea typeface="Corbel"/>
                <a:cs typeface="Corbel"/>
                <a:sym typeface="Corbel"/>
              </a:rPr>
              <a:t>GUIDANCE </a:t>
            </a:r>
            <a:endParaRPr b="0" i="0" sz="3600" u="none" cap="none" strike="noStrike">
              <a:latin typeface="Arial"/>
              <a:ea typeface="Arial"/>
              <a:cs typeface="Arial"/>
              <a:sym typeface="Arial"/>
            </a:endParaRPr>
          </a:p>
        </p:txBody>
      </p:sp>
      <p:sp>
        <p:nvSpPr>
          <p:cNvPr id="1165" name="Google Shape;1165;p178"/>
          <p:cNvSpPr/>
          <p:nvPr/>
        </p:nvSpPr>
        <p:spPr>
          <a:xfrm>
            <a:off x="901934" y="1508614"/>
            <a:ext cx="7335646" cy="3152415"/>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pic>
        <p:nvPicPr>
          <p:cNvPr id="1166" name="Google Shape;1166;p178"/>
          <p:cNvPicPr preferRelativeResize="0"/>
          <p:nvPr/>
        </p:nvPicPr>
        <p:blipFill rotWithShape="1">
          <a:blip r:embed="rId3">
            <a:alphaModFix/>
          </a:blip>
          <a:srcRect b="0" l="0" r="0" t="0"/>
          <a:stretch/>
        </p:blipFill>
        <p:spPr>
          <a:xfrm>
            <a:off x="1564180" y="1071703"/>
            <a:ext cx="5970453" cy="784022"/>
          </a:xfrm>
          <a:prstGeom prst="rect">
            <a:avLst/>
          </a:prstGeom>
          <a:noFill/>
          <a:ln>
            <a:noFill/>
          </a:ln>
        </p:spPr>
      </p:pic>
      <p:pic>
        <p:nvPicPr>
          <p:cNvPr id="1167" name="Google Shape;1167;p178"/>
          <p:cNvPicPr preferRelativeResize="0"/>
          <p:nvPr/>
        </p:nvPicPr>
        <p:blipFill rotWithShape="1">
          <a:blip r:embed="rId4">
            <a:alphaModFix/>
          </a:blip>
          <a:srcRect b="0" l="0" r="0" t="0"/>
          <a:stretch/>
        </p:blipFill>
        <p:spPr>
          <a:xfrm>
            <a:off x="1585079" y="2182592"/>
            <a:ext cx="5949436" cy="812431"/>
          </a:xfrm>
          <a:prstGeom prst="rect">
            <a:avLst/>
          </a:prstGeom>
          <a:noFill/>
          <a:ln>
            <a:noFill/>
          </a:ln>
        </p:spPr>
      </p:pic>
      <p:pic>
        <p:nvPicPr>
          <p:cNvPr id="1168" name="Google Shape;1168;p178"/>
          <p:cNvPicPr preferRelativeResize="0"/>
          <p:nvPr/>
        </p:nvPicPr>
        <p:blipFill rotWithShape="1">
          <a:blip r:embed="rId5">
            <a:alphaModFix/>
          </a:blip>
          <a:srcRect b="0" l="0" r="0" t="0"/>
          <a:stretch/>
        </p:blipFill>
        <p:spPr>
          <a:xfrm>
            <a:off x="3563326" y="3489077"/>
            <a:ext cx="3334297" cy="15197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